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8" r:id="rId41"/>
    <p:sldId id="299" r:id="rId42"/>
    <p:sldId id="296" r:id="rId43"/>
    <p:sldId id="297" r:id="rId44"/>
    <p:sldId id="293" r:id="rId4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42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5920" y="37338"/>
            <a:ext cx="839216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C0000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C0000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C0000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C0000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73203" cy="6857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43650" y="37338"/>
            <a:ext cx="242442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C0000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568" y="2991434"/>
            <a:ext cx="4027804" cy="2770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.mykvs.in/presentation/presentation2021/class%20xii/computer%20science/a.txt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7381875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37944" y="4728971"/>
              <a:ext cx="7306056" cy="16413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61636" y="5382259"/>
              <a:ext cx="4451985" cy="81280"/>
            </a:xfrm>
            <a:custGeom>
              <a:avLst/>
              <a:gdLst/>
              <a:ahLst/>
              <a:cxnLst/>
              <a:rect l="l" t="t" r="r" b="b"/>
              <a:pathLst>
                <a:path w="4451984" h="81279">
                  <a:moveTo>
                    <a:pt x="4451604" y="0"/>
                  </a:moveTo>
                  <a:lnTo>
                    <a:pt x="0" y="0"/>
                  </a:lnTo>
                  <a:lnTo>
                    <a:pt x="0" y="80771"/>
                  </a:lnTo>
                  <a:lnTo>
                    <a:pt x="4451604" y="80771"/>
                  </a:lnTo>
                  <a:lnTo>
                    <a:pt x="4451604" y="0"/>
                  </a:lnTo>
                  <a:close/>
                </a:path>
              </a:pathLst>
            </a:custGeom>
            <a:solidFill>
              <a:srgbClr val="BD7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94738" y="4863210"/>
            <a:ext cx="6833234" cy="1185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6728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92D050"/>
                </a:solidFill>
                <a:latin typeface="Arial"/>
                <a:cs typeface="Arial"/>
              </a:rPr>
              <a:t>Computer</a:t>
            </a:r>
            <a:r>
              <a:rPr sz="4000" b="1" spc="-60" dirty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92D050"/>
                </a:solidFill>
                <a:latin typeface="Arial"/>
                <a:cs typeface="Arial"/>
              </a:rPr>
              <a:t>Science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3954145" algn="l"/>
              </a:tabLst>
            </a:pPr>
            <a:r>
              <a:rPr sz="3600" b="1" spc="-5" dirty="0">
                <a:solidFill>
                  <a:srgbClr val="E36C09"/>
                </a:solidFill>
                <a:latin typeface="Arial"/>
                <a:cs typeface="Arial"/>
              </a:rPr>
              <a:t>Class </a:t>
            </a:r>
            <a:r>
              <a:rPr sz="3600" b="1" dirty="0">
                <a:solidFill>
                  <a:srgbClr val="E36C09"/>
                </a:solidFill>
                <a:latin typeface="Arial"/>
                <a:cs typeface="Arial"/>
              </a:rPr>
              <a:t>XII (</a:t>
            </a:r>
            <a:r>
              <a:rPr sz="3600" b="1" spc="-175" dirty="0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E36C09"/>
                </a:solidFill>
                <a:latin typeface="Arial"/>
                <a:cs typeface="Arial"/>
              </a:rPr>
              <a:t>As</a:t>
            </a:r>
            <a:r>
              <a:rPr sz="3600" b="1" spc="-155" dirty="0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E36C09"/>
                </a:solidFill>
                <a:latin typeface="Arial"/>
                <a:cs typeface="Arial"/>
              </a:rPr>
              <a:t>per	CBSE</a:t>
            </a:r>
            <a:r>
              <a:rPr sz="3600" b="1" spc="-95" dirty="0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E36C09"/>
                </a:solidFill>
                <a:latin typeface="Arial"/>
                <a:cs typeface="Arial"/>
              </a:rPr>
              <a:t>Board)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129" y="2738145"/>
            <a:ext cx="2267585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spc="-15" dirty="0">
                <a:solidFill>
                  <a:srgbClr val="FFFF00"/>
                </a:solidFill>
                <a:latin typeface="Carlito"/>
                <a:cs typeface="Carlito"/>
              </a:rPr>
              <a:t>Chapter</a:t>
            </a:r>
            <a:r>
              <a:rPr sz="2800" spc="-45" dirty="0">
                <a:solidFill>
                  <a:srgbClr val="FFFF00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FFFF00"/>
                </a:solidFill>
                <a:latin typeface="Carlito"/>
                <a:cs typeface="Carlito"/>
              </a:rPr>
              <a:t>3</a:t>
            </a:r>
            <a:endParaRPr sz="2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b="1" spc="10" dirty="0">
                <a:solidFill>
                  <a:srgbClr val="FFFF00"/>
                </a:solidFill>
                <a:latin typeface="Gothic Uralic"/>
                <a:cs typeface="Gothic Uralic"/>
              </a:rPr>
              <a:t>File</a:t>
            </a:r>
            <a:r>
              <a:rPr sz="2800" b="1" spc="-10" dirty="0">
                <a:solidFill>
                  <a:srgbClr val="FFFF00"/>
                </a:solidFill>
                <a:latin typeface="Gothic Uralic"/>
                <a:cs typeface="Gothic Uralic"/>
              </a:rPr>
              <a:t> </a:t>
            </a:r>
            <a:r>
              <a:rPr sz="2800" b="1" spc="10" dirty="0">
                <a:solidFill>
                  <a:srgbClr val="FFFF00"/>
                </a:solidFill>
                <a:latin typeface="Gothic Uralic"/>
                <a:cs typeface="Gothic Uralic"/>
              </a:rPr>
              <a:t>Handling</a:t>
            </a:r>
            <a:endParaRPr sz="2800">
              <a:latin typeface="Gothic Uralic"/>
              <a:cs typeface="Gothic Ural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76427" y="67056"/>
            <a:ext cx="8406765" cy="3223895"/>
            <a:chOff x="376427" y="67056"/>
            <a:chExt cx="8406765" cy="3223895"/>
          </a:xfrm>
        </p:grpSpPr>
        <p:sp>
          <p:nvSpPr>
            <p:cNvPr id="9" name="object 9"/>
            <p:cNvSpPr/>
            <p:nvPr/>
          </p:nvSpPr>
          <p:spPr>
            <a:xfrm>
              <a:off x="376427" y="67056"/>
              <a:ext cx="2218944" cy="15163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74486" y="598169"/>
              <a:ext cx="2595880" cy="2679700"/>
            </a:xfrm>
            <a:custGeom>
              <a:avLst/>
              <a:gdLst/>
              <a:ahLst/>
              <a:cxnLst/>
              <a:rect l="l" t="t" r="r" b="b"/>
              <a:pathLst>
                <a:path w="2595879" h="2679700">
                  <a:moveTo>
                    <a:pt x="1744853" y="0"/>
                  </a:moveTo>
                  <a:lnTo>
                    <a:pt x="1297686" y="719454"/>
                  </a:lnTo>
                  <a:lnTo>
                    <a:pt x="1003554" y="284606"/>
                  </a:lnTo>
                  <a:lnTo>
                    <a:pt x="878586" y="783970"/>
                  </a:lnTo>
                  <a:lnTo>
                    <a:pt x="44450" y="284606"/>
                  </a:lnTo>
                  <a:lnTo>
                    <a:pt x="556006" y="944752"/>
                  </a:lnTo>
                  <a:lnTo>
                    <a:pt x="0" y="1068577"/>
                  </a:lnTo>
                  <a:lnTo>
                    <a:pt x="447166" y="1460500"/>
                  </a:lnTo>
                  <a:lnTo>
                    <a:pt x="16255" y="1809368"/>
                  </a:lnTo>
                  <a:lnTo>
                    <a:pt x="680973" y="1728724"/>
                  </a:lnTo>
                  <a:lnTo>
                    <a:pt x="572135" y="2185162"/>
                  </a:lnTo>
                  <a:lnTo>
                    <a:pt x="926972" y="1938274"/>
                  </a:lnTo>
                  <a:lnTo>
                    <a:pt x="1019556" y="2679191"/>
                  </a:lnTo>
                  <a:lnTo>
                    <a:pt x="1265428" y="1852549"/>
                  </a:lnTo>
                  <a:lnTo>
                    <a:pt x="1591690" y="2448052"/>
                  </a:lnTo>
                  <a:lnTo>
                    <a:pt x="1684528" y="1793239"/>
                  </a:lnTo>
                  <a:lnTo>
                    <a:pt x="2180209" y="2244470"/>
                  </a:lnTo>
                  <a:lnTo>
                    <a:pt x="2023110" y="1605279"/>
                  </a:lnTo>
                  <a:lnTo>
                    <a:pt x="2595371" y="1648459"/>
                  </a:lnTo>
                  <a:lnTo>
                    <a:pt x="2115566" y="1299337"/>
                  </a:lnTo>
                  <a:lnTo>
                    <a:pt x="2534919" y="1009268"/>
                  </a:lnTo>
                  <a:lnTo>
                    <a:pt x="2006854" y="907288"/>
                  </a:lnTo>
                  <a:lnTo>
                    <a:pt x="2208530" y="552830"/>
                  </a:lnTo>
                  <a:lnTo>
                    <a:pt x="1700784" y="660526"/>
                  </a:lnTo>
                  <a:lnTo>
                    <a:pt x="1744853" y="0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74486" y="598169"/>
              <a:ext cx="2595880" cy="2679700"/>
            </a:xfrm>
            <a:custGeom>
              <a:avLst/>
              <a:gdLst/>
              <a:ahLst/>
              <a:cxnLst/>
              <a:rect l="l" t="t" r="r" b="b"/>
              <a:pathLst>
                <a:path w="2595879" h="2679700">
                  <a:moveTo>
                    <a:pt x="1297686" y="719454"/>
                  </a:moveTo>
                  <a:lnTo>
                    <a:pt x="1744853" y="0"/>
                  </a:lnTo>
                  <a:lnTo>
                    <a:pt x="1700784" y="660526"/>
                  </a:lnTo>
                  <a:lnTo>
                    <a:pt x="2208530" y="552830"/>
                  </a:lnTo>
                  <a:lnTo>
                    <a:pt x="2006854" y="907288"/>
                  </a:lnTo>
                  <a:lnTo>
                    <a:pt x="2534919" y="1009268"/>
                  </a:lnTo>
                  <a:lnTo>
                    <a:pt x="2115566" y="1299337"/>
                  </a:lnTo>
                  <a:lnTo>
                    <a:pt x="2595371" y="1648459"/>
                  </a:lnTo>
                  <a:lnTo>
                    <a:pt x="2023110" y="1605279"/>
                  </a:lnTo>
                  <a:lnTo>
                    <a:pt x="2180209" y="2244470"/>
                  </a:lnTo>
                  <a:lnTo>
                    <a:pt x="1684528" y="1793239"/>
                  </a:lnTo>
                  <a:lnTo>
                    <a:pt x="1591690" y="2448052"/>
                  </a:lnTo>
                  <a:lnTo>
                    <a:pt x="1265428" y="1852549"/>
                  </a:lnTo>
                  <a:lnTo>
                    <a:pt x="1019556" y="2679191"/>
                  </a:lnTo>
                  <a:lnTo>
                    <a:pt x="926972" y="1938274"/>
                  </a:lnTo>
                  <a:lnTo>
                    <a:pt x="572135" y="2185162"/>
                  </a:lnTo>
                  <a:lnTo>
                    <a:pt x="680973" y="1728724"/>
                  </a:lnTo>
                  <a:lnTo>
                    <a:pt x="16255" y="1809368"/>
                  </a:lnTo>
                  <a:lnTo>
                    <a:pt x="447166" y="1460500"/>
                  </a:lnTo>
                  <a:lnTo>
                    <a:pt x="0" y="1068577"/>
                  </a:lnTo>
                  <a:lnTo>
                    <a:pt x="556006" y="944752"/>
                  </a:lnTo>
                  <a:lnTo>
                    <a:pt x="44450" y="284606"/>
                  </a:lnTo>
                  <a:lnTo>
                    <a:pt x="878586" y="783970"/>
                  </a:lnTo>
                  <a:lnTo>
                    <a:pt x="1003554" y="284606"/>
                  </a:lnTo>
                  <a:lnTo>
                    <a:pt x="1297686" y="719454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849618" y="1178813"/>
            <a:ext cx="121285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5904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rlito"/>
                <a:cs typeface="Carlito"/>
              </a:rPr>
              <a:t>New  </a:t>
            </a:r>
            <a:r>
              <a:rPr sz="2800" b="1" spc="-55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2800" b="1" spc="-5" dirty="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sz="2800" b="1" spc="-15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2800" b="1" spc="-5" dirty="0">
                <a:solidFill>
                  <a:srgbClr val="FFFFFF"/>
                </a:solidFill>
                <a:latin typeface="Carlito"/>
                <a:cs typeface="Carlito"/>
              </a:rPr>
              <a:t>labus  </a:t>
            </a:r>
            <a:r>
              <a:rPr sz="2800" b="1" spc="-10" dirty="0">
                <a:solidFill>
                  <a:srgbClr val="FFFFFF"/>
                </a:solidFill>
                <a:latin typeface="Carlito"/>
                <a:cs typeface="Carlito"/>
              </a:rPr>
              <a:t>2020-21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1353" y="116840"/>
            <a:ext cx="2426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6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4470653" y="736854"/>
            <a:ext cx="4296410" cy="17780"/>
          </a:xfrm>
          <a:custGeom>
            <a:avLst/>
            <a:gdLst/>
            <a:ahLst/>
            <a:cxnLst/>
            <a:rect l="l" t="t" r="r" b="b"/>
            <a:pathLst>
              <a:path w="4296409" h="17779">
                <a:moveTo>
                  <a:pt x="0" y="0"/>
                </a:moveTo>
                <a:lnTo>
                  <a:pt x="4295902" y="17272"/>
                </a:lnTo>
              </a:path>
            </a:pathLst>
          </a:custGeom>
          <a:ln w="502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880" y="886205"/>
            <a:ext cx="9011920" cy="2380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55185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0000"/>
                </a:solidFill>
                <a:latin typeface="Carlito"/>
                <a:cs typeface="Carlito"/>
              </a:rPr>
              <a:t>Absolute </a:t>
            </a:r>
            <a:r>
              <a:rPr sz="2800" spc="-25" dirty="0">
                <a:solidFill>
                  <a:srgbClr val="FF0000"/>
                </a:solidFill>
                <a:latin typeface="Carlito"/>
                <a:cs typeface="Carlito"/>
              </a:rPr>
              <a:t>Path </a:t>
            </a:r>
            <a:r>
              <a:rPr sz="2800" spc="-15" dirty="0">
                <a:solidFill>
                  <a:srgbClr val="FF0000"/>
                </a:solidFill>
                <a:latin typeface="Carlito"/>
                <a:cs typeface="Carlito"/>
              </a:rPr>
              <a:t>vs </a:t>
            </a:r>
            <a:r>
              <a:rPr sz="2800" spc="-20" dirty="0">
                <a:solidFill>
                  <a:srgbClr val="FF0000"/>
                </a:solidFill>
                <a:latin typeface="Carlito"/>
                <a:cs typeface="Carlito"/>
              </a:rPr>
              <a:t>Relative</a:t>
            </a:r>
            <a:r>
              <a:rPr sz="2800" spc="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arlito"/>
                <a:cs typeface="Carlito"/>
              </a:rPr>
              <a:t>Path</a:t>
            </a:r>
            <a:endParaRPr sz="2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8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One must be </a:t>
            </a:r>
            <a:r>
              <a:rPr sz="18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familiar </a:t>
            </a:r>
            <a:r>
              <a:rPr sz="18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with </a:t>
            </a:r>
            <a:r>
              <a:rPr sz="18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absolute </a:t>
            </a:r>
            <a:r>
              <a:rPr sz="18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&amp; </a:t>
            </a:r>
            <a:r>
              <a:rPr sz="18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relative </a:t>
            </a:r>
            <a:r>
              <a:rPr sz="18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path </a:t>
            </a:r>
            <a:r>
              <a:rPr sz="1800" u="heavy" spc="-1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before </a:t>
            </a:r>
            <a:r>
              <a:rPr sz="18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starting file </a:t>
            </a:r>
            <a:r>
              <a:rPr sz="1800" u="heavy" spc="-1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related</a:t>
            </a:r>
            <a:r>
              <a:rPr sz="1800" u="heavy" spc="2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 </a:t>
            </a:r>
            <a:r>
              <a:rPr sz="18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operations.</a:t>
            </a:r>
            <a:endParaRPr sz="1800" dirty="0">
              <a:latin typeface="Carlito"/>
              <a:cs typeface="Carlito"/>
            </a:endParaRPr>
          </a:p>
          <a:p>
            <a:pPr marL="12700" marR="167005">
              <a:lnSpc>
                <a:spcPct val="100000"/>
              </a:lnSpc>
            </a:pP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absolute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path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is the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full path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some place on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your </a:t>
            </a:r>
            <a:r>
              <a:rPr sz="1800" spc="-30" dirty="0">
                <a:solidFill>
                  <a:srgbClr val="00AF50"/>
                </a:solidFill>
                <a:latin typeface="Carlito"/>
                <a:cs typeface="Carlito"/>
              </a:rPr>
              <a:t>computer.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relative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path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is the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path 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some file with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respect to your current working directory (PWD). For</a:t>
            </a:r>
            <a:r>
              <a:rPr sz="1800" spc="19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example: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Absolute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path:</a:t>
            </a:r>
            <a:r>
              <a:rPr sz="1800" spc="3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C:/users/admin/docs/staff.txt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If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PWD is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C:/users/admin/,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then the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relative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path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1800" spc="-30" dirty="0">
                <a:solidFill>
                  <a:srgbClr val="00AF50"/>
                </a:solidFill>
                <a:latin typeface="Carlito"/>
                <a:cs typeface="Carlito"/>
              </a:rPr>
              <a:t>staff.txt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would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be:</a:t>
            </a:r>
            <a:r>
              <a:rPr sz="1800" spc="22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Carlito"/>
                <a:cs typeface="Carlito"/>
              </a:rPr>
              <a:t>docs/staff.txt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Note,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PWD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+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relative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path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=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absolute</a:t>
            </a:r>
            <a:r>
              <a:rPr sz="1800" spc="6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path.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Cool, awesome. </a:t>
            </a:r>
            <a:r>
              <a:rPr sz="1800" spc="-45" dirty="0">
                <a:solidFill>
                  <a:srgbClr val="00AF50"/>
                </a:solidFill>
                <a:latin typeface="Carlito"/>
                <a:cs typeface="Carlito"/>
              </a:rPr>
              <a:t>Now,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if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we write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some scripts which check if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a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file</a:t>
            </a:r>
            <a:r>
              <a:rPr sz="1800" spc="21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exists.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880" y="3241294"/>
            <a:ext cx="468439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63064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os.chdir("C:/users/admin/docs") 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os.path.exists("staff.txt")</a:t>
            </a:r>
            <a:endParaRPr sz="1800" dirty="0">
              <a:latin typeface="Carlito"/>
              <a:cs typeface="Carlito"/>
            </a:endParaRPr>
          </a:p>
          <a:p>
            <a:pPr marL="12700" marR="269240">
              <a:lnSpc>
                <a:spcPct val="100000"/>
              </a:lnSpc>
            </a:pP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This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returns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TRUE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if </a:t>
            </a:r>
            <a:r>
              <a:rPr sz="1800" spc="-25" dirty="0">
                <a:solidFill>
                  <a:srgbClr val="00AF50"/>
                </a:solidFill>
                <a:latin typeface="Carlito"/>
                <a:cs typeface="Carlito"/>
              </a:rPr>
              <a:t>stuff.txt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exists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it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works.  </a:t>
            </a:r>
            <a:r>
              <a:rPr sz="1800" spc="-45" dirty="0">
                <a:solidFill>
                  <a:srgbClr val="00AF50"/>
                </a:solidFill>
                <a:latin typeface="Carlito"/>
                <a:cs typeface="Carlito"/>
              </a:rPr>
              <a:t>Now,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instead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if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we write, 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os.path.exists("C:/users/admin/docs/staff.txt") 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This will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returns</a:t>
            </a:r>
            <a:r>
              <a:rPr sz="1800" spc="2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TRUE.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If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we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don't know where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user</a:t>
            </a:r>
            <a:r>
              <a:rPr sz="1800" spc="5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executing</a:t>
            </a:r>
            <a:endParaRPr sz="1800" dirty="0">
              <a:latin typeface="Carlito"/>
              <a:cs typeface="Carlito"/>
            </a:endParaRPr>
          </a:p>
          <a:p>
            <a:pPr marL="64135" marR="62230" indent="-52069">
              <a:lnSpc>
                <a:spcPct val="100000"/>
              </a:lnSpc>
              <a:tabLst>
                <a:tab pos="3926204" algn="l"/>
                <a:tab pos="4441825" algn="l"/>
              </a:tabLst>
            </a:pP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script from,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it is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best to compute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absolute 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path on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user's </a:t>
            </a:r>
            <a:r>
              <a:rPr sz="1800" spc="-20" dirty="0">
                <a:solidFill>
                  <a:srgbClr val="00AF50"/>
                </a:solidFill>
                <a:latin typeface="Carlito"/>
                <a:cs typeface="Carlito"/>
              </a:rPr>
              <a:t>system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using</a:t>
            </a:r>
            <a:r>
              <a:rPr sz="1800" spc="10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os</a:t>
            </a:r>
            <a:r>
              <a:rPr sz="1800" spc="1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and</a:t>
            </a:r>
            <a:r>
              <a:rPr sz="1800" u="heavy" dirty="0">
                <a:solidFill>
                  <a:srgbClr val="00AF50"/>
                </a:solidFill>
                <a:uFill>
                  <a:solidFill>
                    <a:srgbClr val="00AE4F"/>
                  </a:solidFill>
                </a:uFill>
                <a:latin typeface="Carlito"/>
                <a:cs typeface="Carlito"/>
              </a:rPr>
              <a:t> 	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file</a:t>
            </a:r>
            <a:r>
              <a:rPr sz="1800" u="heavy" spc="-5" dirty="0">
                <a:solidFill>
                  <a:srgbClr val="00AF50"/>
                </a:solidFill>
                <a:uFill>
                  <a:solidFill>
                    <a:srgbClr val="00AE4F"/>
                  </a:solidFill>
                </a:uFill>
                <a:latin typeface="Carlito"/>
                <a:cs typeface="Carlito"/>
              </a:rPr>
              <a:t> 	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.</a:t>
            </a:r>
            <a:endParaRPr sz="18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tabLst>
                <a:tab pos="240665" algn="l"/>
                <a:tab pos="805180" algn="l"/>
              </a:tabLst>
            </a:pPr>
            <a:r>
              <a:rPr sz="1800" u="heavy" dirty="0">
                <a:solidFill>
                  <a:srgbClr val="00AF50"/>
                </a:solidFill>
                <a:uFill>
                  <a:solidFill>
                    <a:srgbClr val="00AE4F"/>
                  </a:solidFill>
                </a:uFill>
                <a:latin typeface="Carlito"/>
                <a:cs typeface="Carlito"/>
              </a:rPr>
              <a:t> 	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file</a:t>
            </a:r>
            <a:r>
              <a:rPr sz="1800" u="heavy" spc="-10" dirty="0">
                <a:solidFill>
                  <a:srgbClr val="00AF50"/>
                </a:solidFill>
                <a:uFill>
                  <a:solidFill>
                    <a:srgbClr val="00AE4F"/>
                  </a:solidFill>
                </a:uFill>
                <a:latin typeface="Carlito"/>
                <a:cs typeface="Carlito"/>
              </a:rPr>
              <a:t> 	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a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global variable set on every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Python 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script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that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returns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relative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path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the *.py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file  that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contains</a:t>
            </a:r>
            <a:r>
              <a:rPr sz="1800" spc="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it.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83123" y="3491484"/>
            <a:ext cx="3807460" cy="2524125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2075" marR="2044064">
              <a:lnSpc>
                <a:spcPct val="100000"/>
              </a:lnSpc>
              <a:spcBef>
                <a:spcPts val="245"/>
              </a:spcBef>
            </a:pP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e.g.program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 import os 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print(os.getcwd())</a:t>
            </a:r>
            <a:endParaRPr sz="1800">
              <a:latin typeface="Carlito"/>
              <a:cs typeface="Carlito"/>
            </a:endParaRPr>
          </a:p>
          <a:p>
            <a:pPr marL="92075" marR="1823720" algn="just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os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.m</a:t>
            </a:r>
            <a:r>
              <a:rPr sz="1800" spc="-50" dirty="0">
                <a:solidFill>
                  <a:srgbClr val="00AF50"/>
                </a:solidFill>
                <a:latin typeface="Carlito"/>
                <a:cs typeface="Carlito"/>
              </a:rPr>
              <a:t>k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dir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(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"n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e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w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di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r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1") 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os.chdir("newdir1") 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print(os.getcwd())</a:t>
            </a:r>
            <a:endParaRPr sz="1800">
              <a:latin typeface="Carlito"/>
              <a:cs typeface="Carlito"/>
            </a:endParaRPr>
          </a:p>
          <a:p>
            <a:pPr marL="92075" marR="120014">
              <a:lnSpc>
                <a:spcPct val="99600"/>
              </a:lnSpc>
              <a:spcBef>
                <a:spcPts val="25"/>
              </a:spcBef>
              <a:tabLst>
                <a:tab pos="3098165" algn="l"/>
                <a:tab pos="3556000" algn="l"/>
              </a:tabLst>
            </a:pP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my_absolute_dirpath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= 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os.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p</a:t>
            </a: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a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t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h</a:t>
            </a:r>
            <a:r>
              <a:rPr sz="1600" dirty="0">
                <a:solidFill>
                  <a:srgbClr val="00AF50"/>
                </a:solidFill>
                <a:latin typeface="Carlito"/>
                <a:cs typeface="Carlito"/>
              </a:rPr>
              <a:t>.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a</a:t>
            </a: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b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sp</a:t>
            </a: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a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t</a:t>
            </a:r>
            <a:r>
              <a:rPr sz="1600" dirty="0">
                <a:solidFill>
                  <a:srgbClr val="00AF50"/>
                </a:solidFill>
                <a:latin typeface="Carlito"/>
                <a:cs typeface="Carlito"/>
              </a:rPr>
              <a:t>h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(os.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p</a:t>
            </a: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at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h</a:t>
            </a:r>
            <a:r>
              <a:rPr sz="1600" dirty="0">
                <a:solidFill>
                  <a:srgbClr val="00AF50"/>
                </a:solidFill>
                <a:latin typeface="Carlito"/>
                <a:cs typeface="Carlito"/>
              </a:rPr>
              <a:t>.</a:t>
            </a:r>
            <a:r>
              <a:rPr sz="1600" spc="-20" dirty="0">
                <a:solidFill>
                  <a:srgbClr val="00AF50"/>
                </a:solidFill>
                <a:latin typeface="Carlito"/>
                <a:cs typeface="Carlito"/>
              </a:rPr>
              <a:t>d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i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rn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ame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(</a:t>
            </a:r>
            <a:r>
              <a:rPr sz="1600" u="heavy" spc="-5" dirty="0">
                <a:solidFill>
                  <a:srgbClr val="00AF50"/>
                </a:solidFill>
                <a:uFill>
                  <a:solidFill>
                    <a:srgbClr val="00AE4F"/>
                  </a:solidFill>
                </a:uFill>
                <a:latin typeface="Carlito"/>
                <a:cs typeface="Carlito"/>
              </a:rPr>
              <a:t> </a:t>
            </a:r>
            <a:r>
              <a:rPr sz="1600" u="heavy" dirty="0">
                <a:solidFill>
                  <a:srgbClr val="00AF50"/>
                </a:solidFill>
                <a:uFill>
                  <a:solidFill>
                    <a:srgbClr val="00AE4F"/>
                  </a:solidFill>
                </a:uFill>
                <a:latin typeface="Carlito"/>
                <a:cs typeface="Carlito"/>
              </a:rPr>
              <a:t>	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f</a:t>
            </a:r>
            <a:r>
              <a:rPr sz="1600" dirty="0">
                <a:solidFill>
                  <a:srgbClr val="00AF50"/>
                </a:solidFill>
                <a:latin typeface="Carlito"/>
                <a:cs typeface="Carlito"/>
              </a:rPr>
              <a:t>i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le</a:t>
            </a:r>
            <a:r>
              <a:rPr sz="1600" u="heavy" spc="-5" dirty="0">
                <a:solidFill>
                  <a:srgbClr val="00AF50"/>
                </a:solidFill>
                <a:uFill>
                  <a:solidFill>
                    <a:srgbClr val="00AE4F"/>
                  </a:solidFill>
                </a:uFill>
                <a:latin typeface="Carlito"/>
                <a:cs typeface="Carlito"/>
              </a:rPr>
              <a:t> </a:t>
            </a:r>
            <a:r>
              <a:rPr sz="1600" u="heavy" dirty="0">
                <a:solidFill>
                  <a:srgbClr val="00AF50"/>
                </a:solidFill>
                <a:uFill>
                  <a:solidFill>
                    <a:srgbClr val="00AE4F"/>
                  </a:solidFill>
                </a:uFill>
                <a:latin typeface="Carlito"/>
                <a:cs typeface="Carlito"/>
              </a:rPr>
              <a:t>	</a:t>
            </a: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)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) 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print(my_absolute_dirpath)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20184" y="5317235"/>
            <a:ext cx="1019810" cy="546100"/>
            <a:chOff x="4520184" y="5317235"/>
            <a:chExt cx="1019810" cy="546100"/>
          </a:xfrm>
        </p:grpSpPr>
        <p:sp>
          <p:nvSpPr>
            <p:cNvPr id="11" name="object 11"/>
            <p:cNvSpPr/>
            <p:nvPr/>
          </p:nvSpPr>
          <p:spPr>
            <a:xfrm>
              <a:off x="4520184" y="5317235"/>
              <a:ext cx="1019556" cy="5455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62856" y="5452871"/>
              <a:ext cx="704215" cy="228600"/>
            </a:xfrm>
            <a:custGeom>
              <a:avLst/>
              <a:gdLst/>
              <a:ahLst/>
              <a:cxnLst/>
              <a:rect l="l" t="t" r="r" b="b"/>
              <a:pathLst>
                <a:path w="704214" h="228600">
                  <a:moveTo>
                    <a:pt x="475615" y="0"/>
                  </a:moveTo>
                  <a:lnTo>
                    <a:pt x="475615" y="228599"/>
                  </a:lnTo>
                  <a:lnTo>
                    <a:pt x="628015" y="152399"/>
                  </a:lnTo>
                  <a:lnTo>
                    <a:pt x="513715" y="152399"/>
                  </a:lnTo>
                  <a:lnTo>
                    <a:pt x="513715" y="76199"/>
                  </a:lnTo>
                  <a:lnTo>
                    <a:pt x="628015" y="76199"/>
                  </a:lnTo>
                  <a:lnTo>
                    <a:pt x="475615" y="0"/>
                  </a:lnTo>
                  <a:close/>
                </a:path>
                <a:path w="704214" h="228600">
                  <a:moveTo>
                    <a:pt x="475615" y="76199"/>
                  </a:moveTo>
                  <a:lnTo>
                    <a:pt x="0" y="76199"/>
                  </a:lnTo>
                  <a:lnTo>
                    <a:pt x="0" y="152399"/>
                  </a:lnTo>
                  <a:lnTo>
                    <a:pt x="475615" y="152399"/>
                  </a:lnTo>
                  <a:lnTo>
                    <a:pt x="475615" y="76199"/>
                  </a:lnTo>
                  <a:close/>
                </a:path>
                <a:path w="704214" h="228600">
                  <a:moveTo>
                    <a:pt x="628015" y="76199"/>
                  </a:moveTo>
                  <a:lnTo>
                    <a:pt x="513715" y="76199"/>
                  </a:lnTo>
                  <a:lnTo>
                    <a:pt x="513715" y="152399"/>
                  </a:lnTo>
                  <a:lnTo>
                    <a:pt x="628015" y="152399"/>
                  </a:lnTo>
                  <a:lnTo>
                    <a:pt x="704215" y="114299"/>
                  </a:lnTo>
                  <a:lnTo>
                    <a:pt x="628015" y="76199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8955" y="51942"/>
            <a:ext cx="2425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7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83046" y="72618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1327" y="718769"/>
            <a:ext cx="8635365" cy="2671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File </a:t>
            </a:r>
            <a:r>
              <a:rPr sz="2800" spc="-5" dirty="0">
                <a:solidFill>
                  <a:srgbClr val="FF0000"/>
                </a:solidFill>
                <a:latin typeface="Carlito"/>
                <a:cs typeface="Carlito"/>
              </a:rPr>
              <a:t>object </a:t>
            </a:r>
            <a:r>
              <a:rPr sz="2800" spc="-15" dirty="0">
                <a:solidFill>
                  <a:srgbClr val="FF0000"/>
                </a:solidFill>
                <a:latin typeface="Carlito"/>
                <a:cs typeface="Carlito"/>
              </a:rPr>
              <a:t>attributes</a:t>
            </a:r>
            <a:r>
              <a:rPr sz="2800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rlito"/>
                <a:cs typeface="Carlito"/>
              </a:rPr>
              <a:t>/</a:t>
            </a:r>
            <a:endParaRPr sz="2800" dirty="0">
              <a:latin typeface="Carlito"/>
              <a:cs typeface="Carlito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FF0000"/>
                </a:solidFill>
                <a:latin typeface="Carlito"/>
                <a:cs typeface="Carlito"/>
              </a:rPr>
              <a:t>1.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open </a:t>
            </a:r>
            <a:r>
              <a:rPr sz="2800" spc="-5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2800" spc="-20" dirty="0">
                <a:solidFill>
                  <a:srgbClr val="FF0000"/>
                </a:solidFill>
                <a:latin typeface="Carlito"/>
                <a:cs typeface="Carlito"/>
              </a:rPr>
              <a:t>text</a:t>
            </a:r>
            <a:r>
              <a:rPr sz="2800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28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5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closed: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It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true if the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is closed and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false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when the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is</a:t>
            </a:r>
            <a:r>
              <a:rPr sz="2000" spc="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open.</a:t>
            </a:r>
            <a:endParaRPr sz="20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encoding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: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Encoding used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byte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string</a:t>
            </a:r>
            <a:r>
              <a:rPr sz="2000" spc="-7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conversion.</a:t>
            </a:r>
            <a:endParaRPr sz="20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mode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: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Returns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file opening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mode</a:t>
            </a:r>
            <a:endParaRPr sz="20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name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: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name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of the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file which file object</a:t>
            </a:r>
            <a:r>
              <a:rPr sz="2000" spc="-2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holds.</a:t>
            </a:r>
            <a:endParaRPr lang="en-IN" sz="2000" spc="-5" dirty="0">
              <a:solidFill>
                <a:srgbClr val="00AF50"/>
              </a:solidFill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4965" algn="l"/>
                <a:tab pos="355600" algn="l"/>
              </a:tabLst>
            </a:pPr>
            <a:endParaRPr sz="2000" dirty="0">
              <a:latin typeface="Carlito"/>
              <a:cs typeface="Carlito"/>
            </a:endParaRPr>
          </a:p>
          <a:p>
            <a:pPr marL="57785">
              <a:lnSpc>
                <a:spcPct val="100000"/>
              </a:lnSpc>
              <a:spcBef>
                <a:spcPts val="25"/>
              </a:spcBef>
            </a:pP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E.g. </a:t>
            </a:r>
            <a:r>
              <a:rPr sz="1600" spc="-15" dirty="0">
                <a:solidFill>
                  <a:srgbClr val="FF0000"/>
                </a:solidFill>
                <a:latin typeface="Carlito"/>
                <a:cs typeface="Carlito"/>
              </a:rPr>
              <a:t>Program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9563" y="3648532"/>
            <a:ext cx="20339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#1 open </a:t>
            </a:r>
            <a:r>
              <a:rPr sz="2400" u="heavy" spc="-1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text</a:t>
            </a:r>
            <a:r>
              <a:rPr sz="2400" u="heavy" spc="-1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 </a:t>
            </a:r>
            <a:r>
              <a:rPr sz="24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file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3968" y="3644903"/>
            <a:ext cx="1737995" cy="2373214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280"/>
              </a:spcBef>
            </a:pPr>
            <a:r>
              <a:rPr sz="1600" spc="-5" dirty="0">
                <a:latin typeface="Carlito"/>
                <a:cs typeface="Carlito"/>
              </a:rPr>
              <a:t>f = </a:t>
            </a:r>
            <a:r>
              <a:rPr sz="1600" spc="-10" dirty="0">
                <a:latin typeface="Carlito"/>
                <a:cs typeface="Carlito"/>
              </a:rPr>
              <a:t>open("a.txt", </a:t>
            </a:r>
            <a:r>
              <a:rPr sz="1600" spc="-5" dirty="0">
                <a:latin typeface="Carlito"/>
                <a:cs typeface="Carlito"/>
              </a:rPr>
              <a:t>'a+')  </a:t>
            </a:r>
            <a:r>
              <a:rPr sz="1600" spc="-15" dirty="0">
                <a:latin typeface="Carlito"/>
                <a:cs typeface="Carlito"/>
              </a:rPr>
              <a:t>print(f.closed)  print(f.encoding)  print(f.mode)  print(f.name)  </a:t>
            </a:r>
            <a:r>
              <a:rPr sz="1400" spc="-5" dirty="0">
                <a:solidFill>
                  <a:srgbClr val="FF0000"/>
                </a:solidFill>
                <a:latin typeface="Carlito"/>
                <a:cs typeface="Carlito"/>
              </a:rPr>
              <a:t>OUTPUT</a:t>
            </a:r>
            <a:endParaRPr sz="1400" dirty="0">
              <a:latin typeface="Carlito"/>
              <a:cs typeface="Carlito"/>
            </a:endParaRPr>
          </a:p>
          <a:p>
            <a:pPr marL="12700" marR="1188720">
              <a:lnSpc>
                <a:spcPct val="100000"/>
              </a:lnSpc>
            </a:pPr>
            <a:r>
              <a:rPr sz="1400" spc="-5" dirty="0">
                <a:solidFill>
                  <a:srgbClr val="00AF50"/>
                </a:solidFill>
                <a:latin typeface="Carlito"/>
                <a:cs typeface="Carlito"/>
              </a:rPr>
              <a:t>False  </a:t>
            </a:r>
            <a:r>
              <a:rPr sz="1400" spc="-10" dirty="0">
                <a:solidFill>
                  <a:srgbClr val="00AF50"/>
                </a:solidFill>
                <a:latin typeface="Carlito"/>
                <a:cs typeface="Carlito"/>
              </a:rPr>
              <a:t>cp</a:t>
            </a:r>
            <a:r>
              <a:rPr sz="1400" dirty="0">
                <a:solidFill>
                  <a:srgbClr val="00AF50"/>
                </a:solidFill>
                <a:latin typeface="Carlito"/>
                <a:cs typeface="Carlito"/>
              </a:rPr>
              <a:t>1</a:t>
            </a:r>
            <a:r>
              <a:rPr sz="1400" spc="-10" dirty="0">
                <a:solidFill>
                  <a:srgbClr val="00AF50"/>
                </a:solidFill>
                <a:latin typeface="Carlito"/>
                <a:cs typeface="Carlito"/>
              </a:rPr>
              <a:t>2</a:t>
            </a:r>
            <a:r>
              <a:rPr sz="1400" dirty="0">
                <a:solidFill>
                  <a:srgbClr val="00AF50"/>
                </a:solidFill>
                <a:latin typeface="Carlito"/>
                <a:cs typeface="Carlito"/>
              </a:rPr>
              <a:t>52  </a:t>
            </a:r>
            <a:r>
              <a:rPr sz="1400" spc="-5" dirty="0">
                <a:solidFill>
                  <a:srgbClr val="00AF50"/>
                </a:solidFill>
                <a:latin typeface="Carlito"/>
                <a:cs typeface="Carlito"/>
              </a:rPr>
              <a:t>a+  a.txt</a:t>
            </a:r>
            <a:endParaRPr sz="1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6558" y="97612"/>
            <a:ext cx="2425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7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5795009" y="741426"/>
            <a:ext cx="3206750" cy="0"/>
          </a:xfrm>
          <a:custGeom>
            <a:avLst/>
            <a:gdLst/>
            <a:ahLst/>
            <a:cxnLst/>
            <a:rect l="l" t="t" r="r" b="b"/>
            <a:pathLst>
              <a:path w="3206750">
                <a:moveTo>
                  <a:pt x="0" y="0"/>
                </a:moveTo>
                <a:lnTo>
                  <a:pt x="3206749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27496" y="747217"/>
            <a:ext cx="29368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2.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Close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3200" spc="-20" dirty="0">
                <a:solidFill>
                  <a:srgbClr val="FF0000"/>
                </a:solidFill>
                <a:latin typeface="Carlito"/>
                <a:cs typeface="Carlito"/>
              </a:rPr>
              <a:t>text</a:t>
            </a:r>
            <a:r>
              <a:rPr sz="3200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2300" y="1729232"/>
            <a:ext cx="875919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close():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Used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close an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open file. After using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this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method,an opened  file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will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be closed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and a closed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 cannot be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read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or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written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any</a:t>
            </a:r>
            <a:r>
              <a:rPr sz="2400" spc="-3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more.</a:t>
            </a:r>
            <a:endParaRPr sz="2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E.g.</a:t>
            </a:r>
            <a:r>
              <a:rPr sz="2400" spc="-15" dirty="0">
                <a:solidFill>
                  <a:srgbClr val="FF0000"/>
                </a:solidFill>
                <a:latin typeface="Carlito"/>
                <a:cs typeface="Carlito"/>
              </a:rPr>
              <a:t> program</a:t>
            </a:r>
            <a:endParaRPr sz="2400">
              <a:latin typeface="Carlito"/>
              <a:cs typeface="Carlito"/>
            </a:endParaRPr>
          </a:p>
          <a:p>
            <a:pPr marL="12700" marR="6165215">
              <a:lnSpc>
                <a:spcPct val="100000"/>
              </a:lnSpc>
            </a:pP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f =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open("a.txt",</a:t>
            </a:r>
            <a:r>
              <a:rPr sz="2400" spc="-8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'a+') 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print(f.closed)</a:t>
            </a:r>
            <a:endParaRPr sz="2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print("Name of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</a:t>
            </a:r>
            <a:r>
              <a:rPr sz="2400" spc="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is",f.name)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80484" y="3921378"/>
            <a:ext cx="2368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rlito"/>
                <a:cs typeface="Carlito"/>
              </a:rPr>
              <a:t>#2 close </a:t>
            </a:r>
            <a:r>
              <a:rPr sz="2800" spc="-20" dirty="0">
                <a:solidFill>
                  <a:srgbClr val="FF0000"/>
                </a:solidFill>
                <a:latin typeface="Carlito"/>
                <a:cs typeface="Carlito"/>
              </a:rPr>
              <a:t>text</a:t>
            </a:r>
            <a:r>
              <a:rPr sz="2800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2300" y="3971670"/>
            <a:ext cx="2901950" cy="223456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1158875">
              <a:lnSpc>
                <a:spcPct val="101899"/>
              </a:lnSpc>
              <a:spcBef>
                <a:spcPts val="45"/>
              </a:spcBef>
            </a:pP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f.close() 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pri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n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</a:t>
            </a:r>
            <a:r>
              <a:rPr sz="2400" spc="10" dirty="0">
                <a:solidFill>
                  <a:srgbClr val="00AF50"/>
                </a:solidFill>
                <a:latin typeface="Carlito"/>
                <a:cs typeface="Carlito"/>
              </a:rPr>
              <a:t>(</a:t>
            </a:r>
            <a:r>
              <a:rPr sz="2400" spc="-160" dirty="0">
                <a:solidFill>
                  <a:srgbClr val="00AF50"/>
                </a:solidFill>
                <a:latin typeface="Carlito"/>
                <a:cs typeface="Carlito"/>
              </a:rPr>
              <a:t>f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.clo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s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e</a:t>
            </a:r>
            <a:r>
              <a:rPr sz="2400" spc="5" dirty="0">
                <a:solidFill>
                  <a:srgbClr val="00AF50"/>
                </a:solidFill>
                <a:latin typeface="Carlito"/>
                <a:cs typeface="Carlito"/>
              </a:rPr>
              <a:t>d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)  </a:t>
            </a: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OUTPUT</a:t>
            </a:r>
            <a:endParaRPr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False</a:t>
            </a:r>
            <a:endParaRPr sz="24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Name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of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is</a:t>
            </a:r>
            <a:r>
              <a:rPr sz="2400" spc="-10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a.txt  </a:t>
            </a:r>
            <a:r>
              <a:rPr sz="2400" spc="-40" dirty="0">
                <a:solidFill>
                  <a:srgbClr val="00AF50"/>
                </a:solidFill>
                <a:latin typeface="Carlito"/>
                <a:cs typeface="Carlito"/>
              </a:rPr>
              <a:t>True</a:t>
            </a:r>
            <a:endParaRPr sz="2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6109" y="189052"/>
            <a:ext cx="2425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7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5410961" y="878586"/>
            <a:ext cx="3300729" cy="0"/>
          </a:xfrm>
          <a:custGeom>
            <a:avLst/>
            <a:gdLst/>
            <a:ahLst/>
            <a:cxnLst/>
            <a:rect l="l" t="t" r="r" b="b"/>
            <a:pathLst>
              <a:path w="3300729">
                <a:moveTo>
                  <a:pt x="0" y="0"/>
                </a:moveTo>
                <a:lnTo>
                  <a:pt x="3300348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1937" y="1050747"/>
            <a:ext cx="8638540" cy="509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184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Carlito"/>
                <a:cs typeface="Carlito"/>
              </a:rPr>
              <a:t>3. </a:t>
            </a:r>
            <a:r>
              <a:rPr sz="3600" spc="-10" dirty="0">
                <a:solidFill>
                  <a:srgbClr val="FF0000"/>
                </a:solidFill>
                <a:latin typeface="Carlito"/>
                <a:cs typeface="Carlito"/>
              </a:rPr>
              <a:t>Read/write </a:t>
            </a:r>
            <a:r>
              <a:rPr sz="3600" spc="-30" dirty="0">
                <a:solidFill>
                  <a:srgbClr val="FF0000"/>
                </a:solidFill>
                <a:latin typeface="Carlito"/>
                <a:cs typeface="Carlito"/>
              </a:rPr>
              <a:t>text</a:t>
            </a:r>
            <a:r>
              <a:rPr sz="3600" spc="-10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3600">
              <a:latin typeface="Carlito"/>
              <a:cs typeface="Carlito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3600" spc="-10" dirty="0">
                <a:solidFill>
                  <a:srgbClr val="FF0000"/>
                </a:solidFill>
                <a:latin typeface="Carlito"/>
                <a:cs typeface="Carlito"/>
              </a:rPr>
              <a:t>write()</a:t>
            </a:r>
            <a:r>
              <a:rPr sz="3600" spc="-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Method</a:t>
            </a:r>
            <a:endParaRPr sz="3600">
              <a:latin typeface="Carlito"/>
              <a:cs typeface="Carlito"/>
            </a:endParaRPr>
          </a:p>
          <a:p>
            <a:pPr marL="12700" marR="5080" algn="just">
              <a:lnSpc>
                <a:spcPct val="100000"/>
              </a:lnSpc>
              <a:spcBef>
                <a:spcPts val="40"/>
              </a:spcBef>
            </a:pPr>
            <a:r>
              <a:rPr sz="2800" spc="-5" dirty="0">
                <a:solidFill>
                  <a:srgbClr val="00AF50"/>
                </a:solidFill>
                <a:latin typeface="Carlito"/>
                <a:cs typeface="Carlito"/>
              </a:rPr>
              <a:t>It </a:t>
            </a:r>
            <a:r>
              <a:rPr sz="2800" spc="-10" dirty="0">
                <a:solidFill>
                  <a:srgbClr val="00AF50"/>
                </a:solidFill>
                <a:latin typeface="Carlito"/>
                <a:cs typeface="Carlito"/>
              </a:rPr>
              <a:t>writes </a:t>
            </a:r>
            <a:r>
              <a:rPr sz="28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800" spc="-15" dirty="0">
                <a:solidFill>
                  <a:srgbClr val="00AF50"/>
                </a:solidFill>
                <a:latin typeface="Carlito"/>
                <a:cs typeface="Carlito"/>
              </a:rPr>
              <a:t>contents to </a:t>
            </a:r>
            <a:r>
              <a:rPr sz="28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800" spc="-10" dirty="0">
                <a:solidFill>
                  <a:srgbClr val="00AF50"/>
                </a:solidFill>
                <a:latin typeface="Carlito"/>
                <a:cs typeface="Carlito"/>
              </a:rPr>
              <a:t>file in </a:t>
            </a:r>
            <a:r>
              <a:rPr sz="28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800" spc="-25" dirty="0">
                <a:solidFill>
                  <a:srgbClr val="00AF50"/>
                </a:solidFill>
                <a:latin typeface="Carlito"/>
                <a:cs typeface="Carlito"/>
              </a:rPr>
              <a:t>form </a:t>
            </a:r>
            <a:r>
              <a:rPr sz="2800" spc="-5" dirty="0">
                <a:solidFill>
                  <a:srgbClr val="00AF50"/>
                </a:solidFill>
                <a:latin typeface="Carlito"/>
                <a:cs typeface="Carlito"/>
              </a:rPr>
              <a:t>of </a:t>
            </a:r>
            <a:r>
              <a:rPr sz="2800" spc="-10" dirty="0">
                <a:solidFill>
                  <a:srgbClr val="00AF50"/>
                </a:solidFill>
                <a:latin typeface="Carlito"/>
                <a:cs typeface="Carlito"/>
              </a:rPr>
              <a:t>string. </a:t>
            </a:r>
            <a:r>
              <a:rPr sz="2800" spc="-5" dirty="0">
                <a:solidFill>
                  <a:srgbClr val="00AF50"/>
                </a:solidFill>
                <a:latin typeface="Carlito"/>
                <a:cs typeface="Carlito"/>
              </a:rPr>
              <a:t>It  does not </a:t>
            </a:r>
            <a:r>
              <a:rPr sz="2800" spc="-10" dirty="0">
                <a:solidFill>
                  <a:srgbClr val="00AF50"/>
                </a:solidFill>
                <a:latin typeface="Carlito"/>
                <a:cs typeface="Carlito"/>
              </a:rPr>
              <a:t>return value. </a:t>
            </a:r>
            <a:r>
              <a:rPr sz="2800" spc="-5" dirty="0">
                <a:solidFill>
                  <a:srgbClr val="00AF50"/>
                </a:solidFill>
                <a:latin typeface="Carlito"/>
                <a:cs typeface="Carlito"/>
              </a:rPr>
              <a:t>Due </a:t>
            </a:r>
            <a:r>
              <a:rPr sz="2800" spc="-2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800" spc="-15" dirty="0">
                <a:solidFill>
                  <a:srgbClr val="00AF50"/>
                </a:solidFill>
                <a:latin typeface="Carlito"/>
                <a:cs typeface="Carlito"/>
              </a:rPr>
              <a:t>buffering, </a:t>
            </a:r>
            <a:r>
              <a:rPr sz="28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800" spc="-10" dirty="0">
                <a:solidFill>
                  <a:srgbClr val="00AF50"/>
                </a:solidFill>
                <a:latin typeface="Carlito"/>
                <a:cs typeface="Carlito"/>
              </a:rPr>
              <a:t>string </a:t>
            </a:r>
            <a:r>
              <a:rPr sz="2800" spc="-20" dirty="0">
                <a:solidFill>
                  <a:srgbClr val="00AF50"/>
                </a:solidFill>
                <a:latin typeface="Carlito"/>
                <a:cs typeface="Carlito"/>
              </a:rPr>
              <a:t>may </a:t>
            </a:r>
            <a:r>
              <a:rPr sz="2800" spc="-10" dirty="0">
                <a:solidFill>
                  <a:srgbClr val="00AF50"/>
                </a:solidFill>
                <a:latin typeface="Carlito"/>
                <a:cs typeface="Carlito"/>
              </a:rPr>
              <a:t>not  </a:t>
            </a:r>
            <a:r>
              <a:rPr sz="2800" spc="-5" dirty="0">
                <a:solidFill>
                  <a:srgbClr val="00AF50"/>
                </a:solidFill>
                <a:latin typeface="Carlito"/>
                <a:cs typeface="Carlito"/>
              </a:rPr>
              <a:t>actually </a:t>
            </a:r>
            <a:r>
              <a:rPr sz="2800" spc="-10" dirty="0">
                <a:solidFill>
                  <a:srgbClr val="00AF50"/>
                </a:solidFill>
                <a:latin typeface="Carlito"/>
                <a:cs typeface="Carlito"/>
              </a:rPr>
              <a:t>show </a:t>
            </a:r>
            <a:r>
              <a:rPr sz="2800" dirty="0">
                <a:solidFill>
                  <a:srgbClr val="00AF50"/>
                </a:solidFill>
                <a:latin typeface="Carlito"/>
                <a:cs typeface="Carlito"/>
              </a:rPr>
              <a:t>up in </a:t>
            </a:r>
            <a:r>
              <a:rPr sz="28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800" spc="-10" dirty="0">
                <a:solidFill>
                  <a:srgbClr val="00AF50"/>
                </a:solidFill>
                <a:latin typeface="Carlito"/>
                <a:cs typeface="Carlito"/>
              </a:rPr>
              <a:t>file until </a:t>
            </a:r>
            <a:r>
              <a:rPr sz="2800" spc="-5" dirty="0">
                <a:solidFill>
                  <a:srgbClr val="00AF50"/>
                </a:solidFill>
                <a:latin typeface="Carlito"/>
                <a:cs typeface="Carlito"/>
              </a:rPr>
              <a:t>the flush() </a:t>
            </a:r>
            <a:r>
              <a:rPr sz="2800" dirty="0">
                <a:solidFill>
                  <a:srgbClr val="00AF50"/>
                </a:solidFill>
                <a:latin typeface="Carlito"/>
                <a:cs typeface="Carlito"/>
              </a:rPr>
              <a:t>or </a:t>
            </a:r>
            <a:r>
              <a:rPr sz="2800" spc="-5" dirty="0">
                <a:solidFill>
                  <a:srgbClr val="00AF50"/>
                </a:solidFill>
                <a:latin typeface="Carlito"/>
                <a:cs typeface="Carlito"/>
              </a:rPr>
              <a:t>close()  method </a:t>
            </a:r>
            <a:r>
              <a:rPr sz="2800" spc="-10" dirty="0">
                <a:solidFill>
                  <a:srgbClr val="00AF50"/>
                </a:solidFill>
                <a:latin typeface="Carlito"/>
                <a:cs typeface="Carlito"/>
              </a:rPr>
              <a:t>is</a:t>
            </a:r>
            <a:r>
              <a:rPr sz="2800" spc="3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00AF50"/>
                </a:solidFill>
                <a:latin typeface="Carlito"/>
                <a:cs typeface="Carlito"/>
              </a:rPr>
              <a:t>called.</a:t>
            </a:r>
            <a:endParaRPr sz="2800">
              <a:latin typeface="Carlito"/>
              <a:cs typeface="Carlito"/>
            </a:endParaRPr>
          </a:p>
          <a:p>
            <a:pPr marL="12700" algn="just">
              <a:lnSpc>
                <a:spcPts val="4280"/>
              </a:lnSpc>
            </a:pP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3600" spc="-10" dirty="0">
                <a:solidFill>
                  <a:srgbClr val="FF0000"/>
                </a:solidFill>
                <a:latin typeface="Carlito"/>
                <a:cs typeface="Carlito"/>
              </a:rPr>
              <a:t>read()</a:t>
            </a:r>
            <a:r>
              <a:rPr sz="3600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Method</a:t>
            </a:r>
            <a:endParaRPr sz="3600">
              <a:latin typeface="Carlito"/>
              <a:cs typeface="Carlito"/>
            </a:endParaRPr>
          </a:p>
          <a:p>
            <a:pPr marL="12700" marR="5080" algn="just">
              <a:lnSpc>
                <a:spcPct val="100000"/>
              </a:lnSpc>
              <a:spcBef>
                <a:spcPts val="50"/>
              </a:spcBef>
            </a:pPr>
            <a:r>
              <a:rPr sz="2800" spc="-5" dirty="0">
                <a:solidFill>
                  <a:srgbClr val="00AF50"/>
                </a:solidFill>
                <a:latin typeface="Carlito"/>
                <a:cs typeface="Carlito"/>
              </a:rPr>
              <a:t>It </a:t>
            </a:r>
            <a:r>
              <a:rPr sz="2800" spc="-10" dirty="0">
                <a:solidFill>
                  <a:srgbClr val="00AF50"/>
                </a:solidFill>
                <a:latin typeface="Carlito"/>
                <a:cs typeface="Carlito"/>
              </a:rPr>
              <a:t>reads </a:t>
            </a:r>
            <a:r>
              <a:rPr sz="28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800" spc="-15" dirty="0">
                <a:solidFill>
                  <a:srgbClr val="00AF50"/>
                </a:solidFill>
                <a:latin typeface="Carlito"/>
                <a:cs typeface="Carlito"/>
              </a:rPr>
              <a:t>entire </a:t>
            </a:r>
            <a:r>
              <a:rPr sz="2800" spc="-5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8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2800" spc="-10" dirty="0">
                <a:solidFill>
                  <a:srgbClr val="00AF50"/>
                </a:solidFill>
                <a:latin typeface="Carlito"/>
                <a:cs typeface="Carlito"/>
              </a:rPr>
              <a:t>returns it </a:t>
            </a:r>
            <a:r>
              <a:rPr sz="2800" spc="-15" dirty="0">
                <a:solidFill>
                  <a:srgbClr val="00AF50"/>
                </a:solidFill>
                <a:latin typeface="Carlito"/>
                <a:cs typeface="Carlito"/>
              </a:rPr>
              <a:t>contents </a:t>
            </a:r>
            <a:r>
              <a:rPr sz="2800" dirty="0">
                <a:solidFill>
                  <a:srgbClr val="00AF50"/>
                </a:solidFill>
                <a:latin typeface="Carlito"/>
                <a:cs typeface="Carlito"/>
              </a:rPr>
              <a:t>in </a:t>
            </a:r>
            <a:r>
              <a:rPr sz="28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800" spc="-25" dirty="0">
                <a:solidFill>
                  <a:srgbClr val="00AF50"/>
                </a:solidFill>
                <a:latin typeface="Carlito"/>
                <a:cs typeface="Carlito"/>
              </a:rPr>
              <a:t>form </a:t>
            </a:r>
            <a:r>
              <a:rPr sz="2800" spc="-5" dirty="0">
                <a:solidFill>
                  <a:srgbClr val="00AF50"/>
                </a:solidFill>
                <a:latin typeface="Carlito"/>
                <a:cs typeface="Carlito"/>
              </a:rPr>
              <a:t>of  a </a:t>
            </a:r>
            <a:r>
              <a:rPr sz="2800" spc="-10" dirty="0">
                <a:solidFill>
                  <a:srgbClr val="00AF50"/>
                </a:solidFill>
                <a:latin typeface="Carlito"/>
                <a:cs typeface="Carlito"/>
              </a:rPr>
              <a:t>string. </a:t>
            </a:r>
            <a:r>
              <a:rPr sz="2800" spc="-15" dirty="0">
                <a:solidFill>
                  <a:srgbClr val="00AF50"/>
                </a:solidFill>
                <a:latin typeface="Carlito"/>
                <a:cs typeface="Carlito"/>
              </a:rPr>
              <a:t>Reads at </a:t>
            </a:r>
            <a:r>
              <a:rPr sz="2800" spc="-10" dirty="0">
                <a:solidFill>
                  <a:srgbClr val="00AF50"/>
                </a:solidFill>
                <a:latin typeface="Carlito"/>
                <a:cs typeface="Carlito"/>
              </a:rPr>
              <a:t>most </a:t>
            </a:r>
            <a:r>
              <a:rPr sz="2800" spc="-25" dirty="0">
                <a:solidFill>
                  <a:srgbClr val="00AF50"/>
                </a:solidFill>
                <a:latin typeface="Carlito"/>
                <a:cs typeface="Carlito"/>
              </a:rPr>
              <a:t>size </a:t>
            </a:r>
            <a:r>
              <a:rPr sz="2800" spc="-10" dirty="0">
                <a:solidFill>
                  <a:srgbClr val="00AF50"/>
                </a:solidFill>
                <a:latin typeface="Carlito"/>
                <a:cs typeface="Carlito"/>
              </a:rPr>
              <a:t>bytes </a:t>
            </a:r>
            <a:r>
              <a:rPr sz="2800" spc="-5" dirty="0">
                <a:solidFill>
                  <a:srgbClr val="00AF50"/>
                </a:solidFill>
                <a:latin typeface="Carlito"/>
                <a:cs typeface="Carlito"/>
              </a:rPr>
              <a:t>or less </a:t>
            </a:r>
            <a:r>
              <a:rPr sz="2800" spc="-10" dirty="0">
                <a:solidFill>
                  <a:srgbClr val="00AF50"/>
                </a:solidFill>
                <a:latin typeface="Carlito"/>
                <a:cs typeface="Carlito"/>
              </a:rPr>
              <a:t>if </a:t>
            </a:r>
            <a:r>
              <a:rPr sz="2800" spc="-5" dirty="0">
                <a:solidFill>
                  <a:srgbClr val="00AF50"/>
                </a:solidFill>
                <a:latin typeface="Carlito"/>
                <a:cs typeface="Carlito"/>
              </a:rPr>
              <a:t>end of </a:t>
            </a:r>
            <a:r>
              <a:rPr sz="2800" spc="-10" dirty="0">
                <a:solidFill>
                  <a:srgbClr val="00AF50"/>
                </a:solidFill>
                <a:latin typeface="Carlito"/>
                <a:cs typeface="Carlito"/>
              </a:rPr>
              <a:t>file  occurs.if </a:t>
            </a:r>
            <a:r>
              <a:rPr sz="2800" spc="-25" dirty="0">
                <a:solidFill>
                  <a:srgbClr val="00AF50"/>
                </a:solidFill>
                <a:latin typeface="Carlito"/>
                <a:cs typeface="Carlito"/>
              </a:rPr>
              <a:t>size </a:t>
            </a:r>
            <a:r>
              <a:rPr sz="2800" spc="-10" dirty="0">
                <a:solidFill>
                  <a:srgbClr val="00AF50"/>
                </a:solidFill>
                <a:latin typeface="Carlito"/>
                <a:cs typeface="Carlito"/>
              </a:rPr>
              <a:t>not </a:t>
            </a:r>
            <a:r>
              <a:rPr sz="2800" spc="-5" dirty="0">
                <a:solidFill>
                  <a:srgbClr val="00AF50"/>
                </a:solidFill>
                <a:latin typeface="Carlito"/>
                <a:cs typeface="Carlito"/>
              </a:rPr>
              <a:t>mentioned then </a:t>
            </a:r>
            <a:r>
              <a:rPr sz="2800" spc="-10" dirty="0">
                <a:solidFill>
                  <a:srgbClr val="00AF50"/>
                </a:solidFill>
                <a:latin typeface="Carlito"/>
                <a:cs typeface="Carlito"/>
              </a:rPr>
              <a:t>read </a:t>
            </a:r>
            <a:r>
              <a:rPr sz="28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800" spc="-15" dirty="0">
                <a:solidFill>
                  <a:srgbClr val="00AF50"/>
                </a:solidFill>
                <a:latin typeface="Carlito"/>
                <a:cs typeface="Carlito"/>
              </a:rPr>
              <a:t>entire </a:t>
            </a:r>
            <a:r>
              <a:rPr sz="2800" spc="-10" dirty="0">
                <a:solidFill>
                  <a:srgbClr val="00AF50"/>
                </a:solidFill>
                <a:latin typeface="Carlito"/>
                <a:cs typeface="Carlito"/>
              </a:rPr>
              <a:t>file  </a:t>
            </a:r>
            <a:r>
              <a:rPr sz="2800" spc="-15" dirty="0">
                <a:solidFill>
                  <a:srgbClr val="00AF50"/>
                </a:solidFill>
                <a:latin typeface="Carlito"/>
                <a:cs typeface="Carlito"/>
              </a:rPr>
              <a:t>contents.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99021" y="347598"/>
            <a:ext cx="2425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7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354317" y="989838"/>
            <a:ext cx="2550160" cy="0"/>
          </a:xfrm>
          <a:custGeom>
            <a:avLst/>
            <a:gdLst/>
            <a:ahLst/>
            <a:cxnLst/>
            <a:rect l="l" t="t" r="r" b="b"/>
            <a:pathLst>
              <a:path w="2550159">
                <a:moveTo>
                  <a:pt x="0" y="0"/>
                </a:moveTo>
                <a:lnTo>
                  <a:pt x="2550033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40858" y="1008964"/>
            <a:ext cx="35820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" dirty="0">
                <a:solidFill>
                  <a:srgbClr val="FF0000"/>
                </a:solidFill>
                <a:latin typeface="Carlito"/>
                <a:cs typeface="Carlito"/>
              </a:rPr>
              <a:t>Read/Write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3200" spc="-80" dirty="0">
                <a:solidFill>
                  <a:srgbClr val="FF0000"/>
                </a:solidFill>
                <a:latin typeface="Carlito"/>
                <a:cs typeface="Carlito"/>
              </a:rPr>
              <a:t>Text</a:t>
            </a:r>
            <a:r>
              <a:rPr sz="3200" spc="-6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468" y="1506474"/>
            <a:ext cx="8500745" cy="5066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write() ,read() Method based</a:t>
            </a:r>
            <a:r>
              <a:rPr sz="2000" spc="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program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f =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open("a.txt",</a:t>
            </a:r>
            <a:r>
              <a:rPr sz="1800" spc="2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'w')</a:t>
            </a:r>
            <a:endParaRPr sz="1800" dirty="0">
              <a:latin typeface="Carlito"/>
              <a:cs typeface="Carlito"/>
            </a:endParaRPr>
          </a:p>
          <a:p>
            <a:pPr marL="12700" marR="5005070">
              <a:lnSpc>
                <a:spcPct val="100000"/>
              </a:lnSpc>
            </a:pP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line1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=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'Welcome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lang="en-IN" sz="1800" spc="-5" dirty="0">
                <a:solidFill>
                  <a:srgbClr val="00AF50"/>
                </a:solidFill>
                <a:latin typeface="Carlito"/>
                <a:cs typeface="Carlito"/>
              </a:rPr>
              <a:t>moderndps.org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'  </a:t>
            </a:r>
            <a:r>
              <a:rPr sz="1800" spc="-20" dirty="0">
                <a:solidFill>
                  <a:srgbClr val="00AF50"/>
                </a:solidFill>
                <a:latin typeface="Carlito"/>
                <a:cs typeface="Carlito"/>
              </a:rPr>
              <a:t>f.write(line1)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line2="\nRegularly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visit</a:t>
            </a:r>
            <a:r>
              <a:rPr sz="1800" spc="5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lang="en-IN" sz="1800" spc="-5" dirty="0">
                <a:solidFill>
                  <a:srgbClr val="00AF50"/>
                </a:solidFill>
                <a:latin typeface="Carlito"/>
                <a:cs typeface="Carlito"/>
              </a:rPr>
              <a:t>moderndps.org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"</a:t>
            </a:r>
            <a:endParaRPr sz="1800" dirty="0">
              <a:latin typeface="Carlito"/>
              <a:cs typeface="Carlito"/>
            </a:endParaRPr>
          </a:p>
          <a:p>
            <a:pPr marL="12700" marR="7301230">
              <a:lnSpc>
                <a:spcPct val="100000"/>
              </a:lnSpc>
            </a:pPr>
            <a:r>
              <a:rPr sz="1800" spc="-120" dirty="0">
                <a:solidFill>
                  <a:srgbClr val="00AF50"/>
                </a:solidFill>
                <a:latin typeface="Carlito"/>
                <a:cs typeface="Carlito"/>
              </a:rPr>
              <a:t>f</a:t>
            </a:r>
            <a:r>
              <a:rPr sz="1800" spc="-60" dirty="0">
                <a:solidFill>
                  <a:srgbClr val="00AF50"/>
                </a:solidFill>
                <a:latin typeface="Carlito"/>
                <a:cs typeface="Carlito"/>
              </a:rPr>
              <a:t>.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w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r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</a:t>
            </a:r>
            <a:r>
              <a:rPr sz="1800" spc="-30" dirty="0">
                <a:solidFill>
                  <a:srgbClr val="00AF50"/>
                </a:solidFill>
                <a:latin typeface="Carlito"/>
                <a:cs typeface="Carlito"/>
              </a:rPr>
              <a:t>t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e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(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l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in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e2)  </a:t>
            </a:r>
            <a:r>
              <a:rPr sz="1800" spc="-20" dirty="0">
                <a:solidFill>
                  <a:srgbClr val="00AF50"/>
                </a:solidFill>
                <a:latin typeface="Carlito"/>
                <a:cs typeface="Carlito"/>
              </a:rPr>
              <a:t>f.close()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arlito"/>
              <a:cs typeface="Carlito"/>
            </a:endParaRPr>
          </a:p>
          <a:p>
            <a:pPr marL="12700" marR="6689725">
              <a:lnSpc>
                <a:spcPct val="100000"/>
              </a:lnSpc>
            </a:pP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f =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open("a.txt",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'r') 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text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= </a:t>
            </a:r>
            <a:r>
              <a:rPr sz="1800" spc="-25" dirty="0">
                <a:solidFill>
                  <a:srgbClr val="00AF50"/>
                </a:solidFill>
                <a:latin typeface="Carlito"/>
                <a:cs typeface="Carlito"/>
              </a:rPr>
              <a:t>f.read() 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print(text)</a:t>
            </a:r>
            <a:endParaRPr sz="1800" dirty="0">
              <a:latin typeface="Carlito"/>
              <a:cs typeface="Carlito"/>
            </a:endParaRPr>
          </a:p>
          <a:p>
            <a:pPr marL="12700" marR="7696200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solidFill>
                  <a:srgbClr val="00AF50"/>
                </a:solidFill>
                <a:latin typeface="Carlito"/>
                <a:cs typeface="Carlito"/>
              </a:rPr>
              <a:t>f.close() </a:t>
            </a:r>
            <a:r>
              <a:rPr sz="1800" spc="-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U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P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UT</a:t>
            </a:r>
            <a:endParaRPr sz="1800" dirty="0">
              <a:latin typeface="Carlito"/>
              <a:cs typeface="Carlito"/>
            </a:endParaRPr>
          </a:p>
          <a:p>
            <a:pPr marL="12700" marR="5937885">
              <a:lnSpc>
                <a:spcPct val="100000"/>
              </a:lnSpc>
              <a:spcBef>
                <a:spcPts val="20"/>
              </a:spcBef>
            </a:pPr>
            <a:r>
              <a:rPr sz="1600" spc="-20" dirty="0">
                <a:solidFill>
                  <a:srgbClr val="00AF50"/>
                </a:solidFill>
                <a:latin typeface="Carlito"/>
                <a:cs typeface="Carlito"/>
              </a:rPr>
              <a:t>Welcome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to</a:t>
            </a:r>
            <a:r>
              <a:rPr lang="en-US" sz="1600" spc="-1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lang="en-IN" sz="1600" spc="-10" dirty="0">
                <a:solidFill>
                  <a:srgbClr val="00AF50"/>
                </a:solidFill>
                <a:latin typeface="Carlito"/>
                <a:cs typeface="Carlito"/>
              </a:rPr>
              <a:t>moderndps.org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Regularly visit </a:t>
            </a:r>
            <a:r>
              <a:rPr lang="en-IN" sz="1600" spc="-10" dirty="0">
                <a:solidFill>
                  <a:srgbClr val="00AF50"/>
                </a:solidFill>
                <a:latin typeface="Carlito"/>
                <a:cs typeface="Carlito"/>
              </a:rPr>
              <a:t>moderndps.org</a:t>
            </a:r>
            <a:endParaRPr sz="1600" dirty="0">
              <a:latin typeface="Carlito"/>
              <a:cs typeface="Carlito"/>
            </a:endParaRPr>
          </a:p>
          <a:p>
            <a:pPr marL="12700" marR="5080" algn="just">
              <a:lnSpc>
                <a:spcPts val="2400"/>
              </a:lnSpc>
              <a:spcBef>
                <a:spcPts val="55"/>
              </a:spcBef>
            </a:pPr>
            <a:r>
              <a:rPr sz="2000" b="1" spc="-10" dirty="0">
                <a:solidFill>
                  <a:srgbClr val="FF0000"/>
                </a:solidFill>
                <a:latin typeface="Carlito"/>
                <a:cs typeface="Carlito"/>
              </a:rPr>
              <a:t>Note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: </a:t>
            </a:r>
            <a:r>
              <a:rPr sz="2000" b="1" spc="-15" dirty="0">
                <a:solidFill>
                  <a:srgbClr val="FF0000"/>
                </a:solidFill>
                <a:latin typeface="Carlito"/>
                <a:cs typeface="Carlito"/>
              </a:rPr>
              <a:t>for </a:t>
            </a:r>
            <a:r>
              <a:rPr sz="2000" b="1" spc="-20" dirty="0">
                <a:solidFill>
                  <a:srgbClr val="FF0000"/>
                </a:solidFill>
                <a:latin typeface="Carlito"/>
                <a:cs typeface="Carlito"/>
              </a:rPr>
              <a:t>text 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file </a:t>
            </a:r>
            <a:r>
              <a:rPr sz="2000" b="1" spc="-10" dirty="0">
                <a:solidFill>
                  <a:srgbClr val="FF0000"/>
                </a:solidFill>
                <a:latin typeface="Carlito"/>
                <a:cs typeface="Carlito"/>
              </a:rPr>
              <a:t>operation 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file </a:t>
            </a:r>
            <a:r>
              <a:rPr sz="2000" b="1" spc="-10" dirty="0">
                <a:solidFill>
                  <a:srgbClr val="FF0000"/>
                </a:solidFill>
                <a:latin typeface="Carlito"/>
                <a:cs typeface="Carlito"/>
              </a:rPr>
              <a:t>extension 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should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be </a:t>
            </a:r>
            <a:r>
              <a:rPr sz="2000" b="1" spc="-20" dirty="0">
                <a:solidFill>
                  <a:srgbClr val="FF0000"/>
                </a:solidFill>
                <a:latin typeface="Carlito"/>
                <a:cs typeface="Carlito"/>
              </a:rPr>
              <a:t>.txt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opening mode  without ‘b’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&amp; </a:t>
            </a:r>
            <a:r>
              <a:rPr sz="2000" b="1" spc="-20" dirty="0">
                <a:solidFill>
                  <a:srgbClr val="FF0000"/>
                </a:solidFill>
                <a:latin typeface="Carlito"/>
                <a:cs typeface="Carlito"/>
              </a:rPr>
              <a:t>text 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file handling </a:t>
            </a:r>
            <a:r>
              <a:rPr sz="2000" b="1" spc="-15" dirty="0">
                <a:solidFill>
                  <a:srgbClr val="FF0000"/>
                </a:solidFill>
                <a:latin typeface="Carlito"/>
                <a:cs typeface="Carlito"/>
              </a:rPr>
              <a:t>relevant 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methods should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be used </a:t>
            </a:r>
            <a:r>
              <a:rPr sz="2000" b="1" spc="-15" dirty="0">
                <a:solidFill>
                  <a:srgbClr val="FF0000"/>
                </a:solidFill>
                <a:latin typeface="Carlito"/>
                <a:cs typeface="Carlito"/>
              </a:rPr>
              <a:t>for </a:t>
            </a:r>
            <a:r>
              <a:rPr sz="2000" b="1" spc="-5" dirty="0">
                <a:solidFill>
                  <a:srgbClr val="FF0000"/>
                </a:solidFill>
                <a:latin typeface="Carlito"/>
                <a:cs typeface="Carlito"/>
              </a:rPr>
              <a:t>file  </a:t>
            </a:r>
            <a:r>
              <a:rPr sz="2000" b="1" spc="-10" dirty="0">
                <a:solidFill>
                  <a:srgbClr val="FF0000"/>
                </a:solidFill>
                <a:latin typeface="Carlito"/>
                <a:cs typeface="Carlito"/>
              </a:rPr>
              <a:t>operations.</a:t>
            </a:r>
            <a:endParaRPr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6558" y="550621"/>
            <a:ext cx="2425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7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395465" y="1230630"/>
            <a:ext cx="2531110" cy="17780"/>
          </a:xfrm>
          <a:custGeom>
            <a:avLst/>
            <a:gdLst/>
            <a:ahLst/>
            <a:cxnLst/>
            <a:rect l="l" t="t" r="r" b="b"/>
            <a:pathLst>
              <a:path w="2531109" h="17780">
                <a:moveTo>
                  <a:pt x="0" y="0"/>
                </a:moveTo>
                <a:lnTo>
                  <a:pt x="2530729" y="17272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6191" y="1239773"/>
            <a:ext cx="8657590" cy="5279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0000"/>
                </a:solidFill>
                <a:latin typeface="Carlito"/>
                <a:cs typeface="Carlito"/>
              </a:rPr>
              <a:t>Read </a:t>
            </a:r>
            <a:r>
              <a:rPr sz="2800" spc="-75" dirty="0">
                <a:solidFill>
                  <a:srgbClr val="FF0000"/>
                </a:solidFill>
                <a:latin typeface="Carlito"/>
                <a:cs typeface="Carlito"/>
              </a:rPr>
              <a:t>Text</a:t>
            </a:r>
            <a:r>
              <a:rPr sz="28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2800" dirty="0">
              <a:latin typeface="Carlito"/>
              <a:cs typeface="Carlito"/>
            </a:endParaRPr>
          </a:p>
          <a:p>
            <a:pPr marL="12700" marR="575310">
              <a:lnSpc>
                <a:spcPct val="100000"/>
              </a:lnSpc>
              <a:spcBef>
                <a:spcPts val="55"/>
              </a:spcBef>
            </a:pP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readline([size])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method</a:t>
            </a:r>
            <a:r>
              <a:rPr sz="2000" spc="-5" dirty="0">
                <a:latin typeface="Carlito"/>
                <a:cs typeface="Carlito"/>
              </a:rPr>
              <a:t>: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Read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no of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characters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from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if </a:t>
            </a:r>
            <a:r>
              <a:rPr sz="2000" spc="-20" dirty="0">
                <a:solidFill>
                  <a:srgbClr val="00AF50"/>
                </a:solidFill>
                <a:latin typeface="Carlito"/>
                <a:cs typeface="Carlito"/>
              </a:rPr>
              <a:t>size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mentioned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till  </a:t>
            </a:r>
            <a:r>
              <a:rPr sz="2000" spc="-20" dirty="0">
                <a:solidFill>
                  <a:srgbClr val="00AF50"/>
                </a:solidFill>
                <a:latin typeface="Carlito"/>
                <a:cs typeface="Carlito"/>
              </a:rPr>
              <a:t>eof.read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line till new line </a:t>
            </a:r>
            <a:r>
              <a:rPr sz="2000" spc="-20" dirty="0">
                <a:solidFill>
                  <a:srgbClr val="00AF50"/>
                </a:solidFill>
                <a:latin typeface="Carlito"/>
                <a:cs typeface="Carlito"/>
              </a:rPr>
              <a:t>character.returns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empty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string on</a:t>
            </a:r>
            <a:r>
              <a:rPr sz="2000" spc="9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55" dirty="0">
                <a:solidFill>
                  <a:srgbClr val="00AF50"/>
                </a:solidFill>
                <a:latin typeface="Carlito"/>
                <a:cs typeface="Carlito"/>
              </a:rPr>
              <a:t>EOF.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5" dirty="0">
                <a:solidFill>
                  <a:srgbClr val="00AF50"/>
                </a:solidFill>
                <a:latin typeface="Carlito"/>
                <a:cs typeface="Carlito"/>
              </a:rPr>
              <a:t>e.g.</a:t>
            </a:r>
            <a:r>
              <a:rPr sz="2000" spc="-2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program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f =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open("a.txt",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 'w')</a:t>
            </a:r>
            <a:endParaRPr sz="1600" dirty="0">
              <a:latin typeface="Carlito"/>
              <a:cs typeface="Carlito"/>
            </a:endParaRPr>
          </a:p>
          <a:p>
            <a:pPr marL="12700" marR="5555615">
              <a:lnSpc>
                <a:spcPct val="100000"/>
              </a:lnSpc>
            </a:pP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line1 = </a:t>
            </a: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'Welcome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lang="en-IN" sz="1600" spc="-10" dirty="0">
                <a:solidFill>
                  <a:srgbClr val="00AF50"/>
                </a:solidFill>
                <a:latin typeface="Carlito"/>
                <a:cs typeface="Carlito"/>
              </a:rPr>
              <a:t>moderndps.org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'  </a:t>
            </a:r>
            <a:r>
              <a:rPr sz="1600" spc="-20" dirty="0">
                <a:solidFill>
                  <a:srgbClr val="00AF50"/>
                </a:solidFill>
                <a:latin typeface="Carlito"/>
                <a:cs typeface="Carlito"/>
              </a:rPr>
              <a:t>f.write(line1)</a:t>
            </a:r>
            <a:endParaRPr sz="1600" dirty="0">
              <a:latin typeface="Carlito"/>
              <a:cs typeface="Carlito"/>
            </a:endParaRPr>
          </a:p>
          <a:p>
            <a:pPr marL="12700" marR="5245100">
              <a:lnSpc>
                <a:spcPct val="100000"/>
              </a:lnSpc>
            </a:pP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line2="\nRegularly visit </a:t>
            </a:r>
            <a:r>
              <a:rPr lang="en-IN" sz="1600" spc="-10" dirty="0">
                <a:solidFill>
                  <a:srgbClr val="00AF50"/>
                </a:solidFill>
                <a:latin typeface="Carlito"/>
                <a:cs typeface="Carlito"/>
              </a:rPr>
              <a:t>moderndps.org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"  </a:t>
            </a:r>
            <a:r>
              <a:rPr sz="1600" spc="-20" dirty="0">
                <a:solidFill>
                  <a:srgbClr val="00AF50"/>
                </a:solidFill>
                <a:latin typeface="Carlito"/>
                <a:cs typeface="Carlito"/>
              </a:rPr>
              <a:t>f.write(line2)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f.close()</a:t>
            </a:r>
            <a:endParaRPr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 dirty="0">
              <a:latin typeface="Carlito"/>
              <a:cs typeface="Carlito"/>
            </a:endParaRPr>
          </a:p>
          <a:p>
            <a:pPr marL="12700" marR="7052309">
              <a:lnSpc>
                <a:spcPct val="100000"/>
              </a:lnSpc>
            </a:pP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f =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open("a.txt",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'r')  </a:t>
            </a: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text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= </a:t>
            </a: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f.readline() 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print(text)</a:t>
            </a:r>
            <a:endParaRPr sz="1600" dirty="0">
              <a:latin typeface="Carlito"/>
              <a:cs typeface="Carlito"/>
            </a:endParaRPr>
          </a:p>
          <a:p>
            <a:pPr marL="12700" marR="7225665">
              <a:lnSpc>
                <a:spcPct val="100000"/>
              </a:lnSpc>
            </a:pP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text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= </a:t>
            </a: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f.readline() 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print(text)  </a:t>
            </a: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f.close()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OUTPUT</a:t>
            </a:r>
            <a:endParaRPr sz="1600" dirty="0">
              <a:latin typeface="Carlito"/>
              <a:cs typeface="Carlito"/>
            </a:endParaRPr>
          </a:p>
          <a:p>
            <a:pPr marL="12700" marR="6096000">
              <a:lnSpc>
                <a:spcPct val="100000"/>
              </a:lnSpc>
            </a:pPr>
            <a:r>
              <a:rPr sz="1600" spc="-20" dirty="0">
                <a:solidFill>
                  <a:srgbClr val="00AF50"/>
                </a:solidFill>
                <a:latin typeface="Carlito"/>
                <a:cs typeface="Carlito"/>
              </a:rPr>
              <a:t>Welcome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lang="en-IN" sz="1600" spc="-10" dirty="0">
                <a:solidFill>
                  <a:srgbClr val="00AF50"/>
                </a:solidFill>
                <a:latin typeface="Carlito"/>
                <a:cs typeface="Carlito"/>
              </a:rPr>
              <a:t>moderndps.org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 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Regularly visit</a:t>
            </a:r>
            <a:r>
              <a:rPr sz="1600" spc="-4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lang="en-IN" sz="1600" spc="-10" dirty="0">
                <a:solidFill>
                  <a:srgbClr val="00AF50"/>
                </a:solidFill>
                <a:latin typeface="Carlito"/>
                <a:cs typeface="Carlito"/>
              </a:rPr>
              <a:t>moderndps.org</a:t>
            </a:r>
            <a:endParaRPr sz="16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1315" y="682244"/>
            <a:ext cx="2425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7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7116318" y="1375410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1899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2003" y="1344879"/>
            <a:ext cx="8338820" cy="5180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FF0000"/>
                </a:solidFill>
                <a:latin typeface="Carlito"/>
                <a:cs typeface="Carlito"/>
              </a:rPr>
              <a:t>Read </a:t>
            </a:r>
            <a:r>
              <a:rPr sz="3600" spc="-100" dirty="0">
                <a:solidFill>
                  <a:srgbClr val="FF0000"/>
                </a:solidFill>
                <a:latin typeface="Carlito"/>
                <a:cs typeface="Carlito"/>
              </a:rPr>
              <a:t>Text</a:t>
            </a:r>
            <a:r>
              <a:rPr sz="3600" spc="-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3600" dirty="0">
              <a:latin typeface="Carlito"/>
              <a:cs typeface="Carlito"/>
            </a:endParaRPr>
          </a:p>
          <a:p>
            <a:pPr marL="12700" marR="49403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readlines([size])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method</a:t>
            </a:r>
            <a:r>
              <a:rPr sz="2000" spc="-5" dirty="0">
                <a:latin typeface="Carlito"/>
                <a:cs typeface="Carlito"/>
              </a:rPr>
              <a:t>: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Read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no of lines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from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if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size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mentioned or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all 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contents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if </a:t>
            </a:r>
            <a:r>
              <a:rPr sz="2000" spc="-20" dirty="0">
                <a:solidFill>
                  <a:srgbClr val="00AF50"/>
                </a:solidFill>
                <a:latin typeface="Carlito"/>
                <a:cs typeface="Carlito"/>
              </a:rPr>
              <a:t>size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not</a:t>
            </a:r>
            <a:r>
              <a:rPr sz="2000" spc="2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mentioned.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e.g.program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f =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open("a.txt",</a:t>
            </a:r>
            <a:r>
              <a:rPr sz="160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'w')</a:t>
            </a:r>
            <a:endParaRPr sz="1600" dirty="0">
              <a:latin typeface="Carlito"/>
              <a:cs typeface="Carlito"/>
            </a:endParaRPr>
          </a:p>
          <a:p>
            <a:pPr marL="12700" marR="5236845">
              <a:lnSpc>
                <a:spcPct val="100000"/>
              </a:lnSpc>
            </a:pP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line1 = </a:t>
            </a: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'Welcome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lang="en-US" sz="1600" spc="-10" dirty="0">
                <a:solidFill>
                  <a:srgbClr val="00AF50"/>
                </a:solidFill>
                <a:latin typeface="Carlito"/>
                <a:cs typeface="Carlito"/>
              </a:rPr>
              <a:t>moderndps.org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'  </a:t>
            </a:r>
            <a:r>
              <a:rPr sz="1600" spc="-20" dirty="0">
                <a:solidFill>
                  <a:srgbClr val="00AF50"/>
                </a:solidFill>
                <a:latin typeface="Carlito"/>
                <a:cs typeface="Carlito"/>
              </a:rPr>
              <a:t>f.write(line1)</a:t>
            </a:r>
            <a:endParaRPr sz="1600" dirty="0">
              <a:latin typeface="Carlito"/>
              <a:cs typeface="Carlito"/>
            </a:endParaRPr>
          </a:p>
          <a:p>
            <a:pPr marL="12700" marR="492633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line2="\nRegularly visit </a:t>
            </a:r>
            <a:r>
              <a:rPr lang="en-US" sz="1600" spc="-10" dirty="0">
                <a:solidFill>
                  <a:srgbClr val="00AF50"/>
                </a:solidFill>
                <a:latin typeface="Carlito"/>
                <a:cs typeface="Carlito"/>
              </a:rPr>
              <a:t>moderndps.org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"  </a:t>
            </a:r>
            <a:r>
              <a:rPr sz="1600" spc="-20" dirty="0">
                <a:solidFill>
                  <a:srgbClr val="00AF50"/>
                </a:solidFill>
                <a:latin typeface="Carlito"/>
                <a:cs typeface="Carlito"/>
              </a:rPr>
              <a:t>f.write(line2)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f.close()</a:t>
            </a:r>
            <a:endParaRPr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 dirty="0">
              <a:latin typeface="Carlito"/>
              <a:cs typeface="Carlito"/>
            </a:endParaRPr>
          </a:p>
          <a:p>
            <a:pPr marL="12700" marR="6724650" algn="just">
              <a:lnSpc>
                <a:spcPct val="100000"/>
              </a:lnSpc>
            </a:pP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f =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open("a.txt", 'r')  </a:t>
            </a: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text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= </a:t>
            </a: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f.readlines(1) 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print(text)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f.close()</a:t>
            </a:r>
            <a:endParaRPr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0000"/>
                </a:solidFill>
                <a:latin typeface="Carlito"/>
                <a:cs typeface="Carlito"/>
              </a:rPr>
              <a:t>OUTPUT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['Welcome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to</a:t>
            </a:r>
            <a:r>
              <a:rPr sz="1600" spc="3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lang="en-US" sz="1600" spc="-10" dirty="0">
                <a:solidFill>
                  <a:srgbClr val="00AF50"/>
                </a:solidFill>
                <a:latin typeface="Carlito"/>
                <a:cs typeface="Carlito"/>
              </a:rPr>
              <a:t>Moderndps.org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\n']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20" dirty="0">
                <a:solidFill>
                  <a:srgbClr val="00AF50"/>
                </a:solidFill>
                <a:latin typeface="Carlito"/>
                <a:cs typeface="Carlito"/>
              </a:rPr>
              <a:t>NOTE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–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READ </a:t>
            </a:r>
            <a:r>
              <a:rPr sz="1600" spc="-40" dirty="0">
                <a:solidFill>
                  <a:srgbClr val="00AF50"/>
                </a:solidFill>
                <a:latin typeface="Carlito"/>
                <a:cs typeface="Carlito"/>
              </a:rPr>
              <a:t>ONLY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ONE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LINE IN </a:t>
            </a: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ABOVE</a:t>
            </a:r>
            <a:r>
              <a:rPr sz="1600" spc="21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PROGRAM.</a:t>
            </a:r>
            <a:endParaRPr sz="16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21882" y="616077"/>
            <a:ext cx="2426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6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499097" y="1264158"/>
            <a:ext cx="2216150" cy="0"/>
          </a:xfrm>
          <a:custGeom>
            <a:avLst/>
            <a:gdLst/>
            <a:ahLst/>
            <a:cxnLst/>
            <a:rect l="l" t="t" r="r" b="b"/>
            <a:pathLst>
              <a:path w="2216150">
                <a:moveTo>
                  <a:pt x="0" y="0"/>
                </a:moveTo>
                <a:lnTo>
                  <a:pt x="2216150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53532" y="1412494"/>
            <a:ext cx="2983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3465" algn="l"/>
              </a:tabLst>
            </a:pPr>
            <a:r>
              <a:rPr sz="3600" spc="-6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3600" dirty="0">
                <a:solidFill>
                  <a:srgbClr val="FF0000"/>
                </a:solidFill>
                <a:latin typeface="Carlito"/>
                <a:cs typeface="Carlito"/>
              </a:rPr>
              <a:t>ead</a:t>
            </a:r>
            <a:r>
              <a:rPr sz="3600" spc="-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600" spc="-335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3600" spc="-65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3600" spc="10" dirty="0">
                <a:solidFill>
                  <a:srgbClr val="FF0000"/>
                </a:solidFill>
                <a:latin typeface="Carlito"/>
                <a:cs typeface="Carlito"/>
              </a:rPr>
              <a:t>x</a:t>
            </a:r>
            <a:r>
              <a:rPr sz="3600" dirty="0">
                <a:solidFill>
                  <a:srgbClr val="FF0000"/>
                </a:solidFill>
                <a:latin typeface="Carlito"/>
                <a:cs typeface="Carlito"/>
              </a:rPr>
              <a:t>t	</a:t>
            </a:r>
            <a:r>
              <a:rPr sz="3600" spc="-5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0349" y="1973326"/>
            <a:ext cx="4279265" cy="429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525905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Iterating over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lines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in a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file  e.g.program</a:t>
            </a:r>
            <a:endParaRPr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f =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open("a.txt",</a:t>
            </a:r>
            <a:r>
              <a:rPr sz="2000" spc="-2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'w')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line1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=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'Welcome to</a:t>
            </a:r>
            <a:r>
              <a:rPr sz="2000" spc="-2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lang="en-IN" sz="2000" spc="-5" dirty="0">
                <a:solidFill>
                  <a:srgbClr val="00AF50"/>
                </a:solidFill>
                <a:latin typeface="Carlito"/>
                <a:cs typeface="Carlito"/>
              </a:rPr>
              <a:t>moderndps.org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'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00AF50"/>
                </a:solidFill>
                <a:latin typeface="Carlito"/>
                <a:cs typeface="Carlito"/>
              </a:rPr>
              <a:t>f.write(line1)</a:t>
            </a:r>
            <a:endParaRPr sz="20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line2="\nRegularly visit </a:t>
            </a:r>
            <a:r>
              <a:rPr lang="en-IN" sz="2000" spc="-10" dirty="0">
                <a:solidFill>
                  <a:srgbClr val="00AF50"/>
                </a:solidFill>
                <a:latin typeface="Carlito"/>
                <a:cs typeface="Carlito"/>
              </a:rPr>
              <a:t>moderndps.org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"  </a:t>
            </a:r>
            <a:r>
              <a:rPr sz="2000" spc="-20" dirty="0">
                <a:solidFill>
                  <a:srgbClr val="00AF50"/>
                </a:solidFill>
                <a:latin typeface="Carlito"/>
                <a:cs typeface="Carlito"/>
              </a:rPr>
              <a:t>f.write(line2)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00AF50"/>
                </a:solidFill>
                <a:latin typeface="Carlito"/>
                <a:cs typeface="Carlito"/>
              </a:rPr>
              <a:t>f.close()</a:t>
            </a:r>
            <a:endParaRPr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f =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open("a.txt",</a:t>
            </a:r>
            <a:r>
              <a:rPr sz="2000" spc="-3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'r')</a:t>
            </a:r>
            <a:endParaRPr sz="2000" dirty="0">
              <a:latin typeface="Carlito"/>
              <a:cs typeface="Carlito"/>
            </a:endParaRPr>
          </a:p>
          <a:p>
            <a:pPr marL="241300" marR="1905000" indent="-228600">
              <a:lnSpc>
                <a:spcPct val="100000"/>
              </a:lnSpc>
              <a:spcBef>
                <a:spcPts val="5"/>
              </a:spcBef>
            </a:pP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00AF50"/>
                </a:solidFill>
                <a:latin typeface="Carlito"/>
                <a:cs typeface="Carlito"/>
              </a:rPr>
              <a:t>text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in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f.readlines(): 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print(text)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00AF50"/>
                </a:solidFill>
                <a:latin typeface="Carlito"/>
                <a:cs typeface="Carlito"/>
              </a:rPr>
              <a:t>f.close()</a:t>
            </a:r>
            <a:endParaRPr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64402" y="670636"/>
            <a:ext cx="25063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5" dirty="0">
                <a:solidFill>
                  <a:srgbClr val="FF0000"/>
                </a:solidFill>
                <a:latin typeface="Carlito"/>
                <a:cs typeface="Carlito"/>
              </a:rPr>
              <a:t>Read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Text</a:t>
            </a:r>
            <a:r>
              <a:rPr sz="3200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468" y="1168145"/>
            <a:ext cx="5781040" cy="5364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8064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Processing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Every 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Word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in a</a:t>
            </a:r>
            <a:r>
              <a:rPr sz="2000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f =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open("a.txt",</a:t>
            </a:r>
            <a:r>
              <a:rPr sz="1800" spc="2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'w')</a:t>
            </a:r>
            <a:endParaRPr sz="1800" dirty="0">
              <a:latin typeface="Carlito"/>
              <a:cs typeface="Carlito"/>
            </a:endParaRPr>
          </a:p>
          <a:p>
            <a:pPr marL="12700" marR="2285365">
              <a:lnSpc>
                <a:spcPct val="100000"/>
              </a:lnSpc>
            </a:pP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line1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=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'Welcome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lang="en-IN" sz="1800" spc="-5" dirty="0">
                <a:solidFill>
                  <a:srgbClr val="00AF50"/>
                </a:solidFill>
                <a:latin typeface="Carlito"/>
                <a:cs typeface="Carlito"/>
              </a:rPr>
              <a:t>moderndps.org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'  </a:t>
            </a:r>
            <a:r>
              <a:rPr sz="1800" spc="-20" dirty="0">
                <a:solidFill>
                  <a:srgbClr val="00AF50"/>
                </a:solidFill>
                <a:latin typeface="Carlito"/>
                <a:cs typeface="Carlito"/>
              </a:rPr>
              <a:t>f.write(line1)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line2="\nRegularly visit</a:t>
            </a:r>
            <a:r>
              <a:rPr sz="1800" spc="4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lang="en-IN" sz="1800" spc="-5" dirty="0">
                <a:solidFill>
                  <a:srgbClr val="00AF50"/>
                </a:solidFill>
                <a:latin typeface="Carlito"/>
                <a:cs typeface="Carlito"/>
              </a:rPr>
              <a:t>moderndps.org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"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00AF50"/>
                </a:solidFill>
                <a:latin typeface="Carlito"/>
                <a:cs typeface="Carlito"/>
              </a:rPr>
              <a:t>f.write(line2)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solidFill>
                  <a:srgbClr val="00AF50"/>
                </a:solidFill>
                <a:latin typeface="Carlito"/>
                <a:cs typeface="Carlito"/>
              </a:rPr>
              <a:t>f.close()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f =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open("a.txt",</a:t>
            </a:r>
            <a:r>
              <a:rPr sz="1800" spc="2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'r')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for text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in</a:t>
            </a:r>
            <a:r>
              <a:rPr sz="1800" spc="4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f.readlines():</a:t>
            </a:r>
            <a:endParaRPr sz="1800" dirty="0">
              <a:latin typeface="Carlito"/>
              <a:cs typeface="Carlito"/>
            </a:endParaRPr>
          </a:p>
          <a:p>
            <a:pPr marL="220979">
              <a:lnSpc>
                <a:spcPct val="100000"/>
              </a:lnSpc>
            </a:pP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for word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in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text.split(</a:t>
            </a:r>
            <a:r>
              <a:rPr sz="1800" spc="6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):</a:t>
            </a:r>
            <a:endParaRPr sz="1800" dirty="0">
              <a:latin typeface="Carlito"/>
              <a:cs typeface="Carlito"/>
            </a:endParaRPr>
          </a:p>
          <a:p>
            <a:pPr marL="12700" marR="4279265" indent="4191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pr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in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(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w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o</a:t>
            </a:r>
            <a:r>
              <a:rPr sz="1800" spc="-30" dirty="0">
                <a:solidFill>
                  <a:srgbClr val="00AF50"/>
                </a:solidFill>
                <a:latin typeface="Carlito"/>
                <a:cs typeface="Carlito"/>
              </a:rPr>
              <a:t>r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d)  </a:t>
            </a:r>
            <a:r>
              <a:rPr sz="1800" spc="-20" dirty="0">
                <a:solidFill>
                  <a:srgbClr val="00AF50"/>
                </a:solidFill>
                <a:latin typeface="Carlito"/>
                <a:cs typeface="Carlito"/>
              </a:rPr>
              <a:t>f.close() 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OUTPUT</a:t>
            </a:r>
            <a:endParaRPr sz="1800" dirty="0">
              <a:latin typeface="Carlito"/>
              <a:cs typeface="Carlito"/>
            </a:endParaRPr>
          </a:p>
          <a:p>
            <a:pPr marL="12700" marR="4986655">
              <a:lnSpc>
                <a:spcPct val="100000"/>
              </a:lnSpc>
              <a:spcBef>
                <a:spcPts val="20"/>
              </a:spcBef>
            </a:pPr>
            <a:r>
              <a:rPr sz="1600" spc="-70" dirty="0">
                <a:solidFill>
                  <a:srgbClr val="00AF50"/>
                </a:solidFill>
                <a:latin typeface="Carlito"/>
                <a:cs typeface="Carlito"/>
              </a:rPr>
              <a:t>W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el</a:t>
            </a:r>
            <a:r>
              <a:rPr sz="1600" spc="-20" dirty="0">
                <a:solidFill>
                  <a:srgbClr val="00AF50"/>
                </a:solidFill>
                <a:latin typeface="Carlito"/>
                <a:cs typeface="Carlito"/>
              </a:rPr>
              <a:t>c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ome  </a:t>
            </a: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to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lang="en-IN" sz="1600" spc="-10" dirty="0">
                <a:solidFill>
                  <a:srgbClr val="00AF50"/>
                </a:solidFill>
                <a:latin typeface="Carlito"/>
                <a:cs typeface="Carlito"/>
              </a:rPr>
              <a:t>moderndps.org</a:t>
            </a:r>
            <a:endParaRPr sz="1600" dirty="0">
              <a:latin typeface="Carlito"/>
              <a:cs typeface="Carlito"/>
            </a:endParaRPr>
          </a:p>
          <a:p>
            <a:pPr marL="12700" marR="4997450">
              <a:lnSpc>
                <a:spcPct val="100000"/>
              </a:lnSpc>
            </a:pPr>
            <a:r>
              <a:rPr sz="1600" spc="-35" dirty="0">
                <a:solidFill>
                  <a:srgbClr val="00AF50"/>
                </a:solidFill>
                <a:latin typeface="Carlito"/>
                <a:cs typeface="Carlito"/>
              </a:rPr>
              <a:t>R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egu</a:t>
            </a:r>
            <a:r>
              <a:rPr sz="1600" dirty="0">
                <a:solidFill>
                  <a:srgbClr val="00AF50"/>
                </a:solidFill>
                <a:latin typeface="Carlito"/>
                <a:cs typeface="Carlito"/>
              </a:rPr>
              <a:t>l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arly  visit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lang="en-IN" sz="1600" spc="-10" dirty="0">
                <a:solidFill>
                  <a:srgbClr val="00AF50"/>
                </a:solidFill>
                <a:latin typeface="Carlito"/>
                <a:cs typeface="Carlito"/>
              </a:rPr>
              <a:t>moderndps.org</a:t>
            </a:r>
            <a:endParaRPr sz="16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1315" y="55575"/>
            <a:ext cx="2425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7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3630929" y="665226"/>
            <a:ext cx="5085080" cy="75565"/>
          </a:xfrm>
          <a:custGeom>
            <a:avLst/>
            <a:gdLst/>
            <a:ahLst/>
            <a:cxnLst/>
            <a:rect l="l" t="t" r="r" b="b"/>
            <a:pathLst>
              <a:path w="5085080" h="75565">
                <a:moveTo>
                  <a:pt x="0" y="75311"/>
                </a:moveTo>
                <a:lnTo>
                  <a:pt x="5084953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2300" y="704164"/>
            <a:ext cx="8524875" cy="19265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7246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0000"/>
                </a:solidFill>
                <a:latin typeface="Carlito"/>
                <a:cs typeface="Carlito"/>
              </a:rPr>
              <a:t>Getting </a:t>
            </a:r>
            <a:r>
              <a:rPr sz="2800" spc="-5" dirty="0">
                <a:solidFill>
                  <a:srgbClr val="FF0000"/>
                </a:solidFill>
                <a:latin typeface="Carlito"/>
                <a:cs typeface="Carlito"/>
              </a:rPr>
              <a:t>&amp; </a:t>
            </a:r>
            <a:r>
              <a:rPr sz="2800" spc="-15" dirty="0">
                <a:solidFill>
                  <a:srgbClr val="FF0000"/>
                </a:solidFill>
                <a:latin typeface="Carlito"/>
                <a:cs typeface="Carlito"/>
              </a:rPr>
              <a:t>Resetting </a:t>
            </a:r>
            <a:r>
              <a:rPr sz="2800" spc="-5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Files</a:t>
            </a:r>
            <a:r>
              <a:rPr sz="2800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rlito"/>
                <a:cs typeface="Carlito"/>
              </a:rPr>
              <a:t>Position</a:t>
            </a:r>
            <a:endParaRPr sz="2800">
              <a:latin typeface="Carlito"/>
              <a:cs typeface="Carlito"/>
            </a:endParaRPr>
          </a:p>
          <a:p>
            <a:pPr marL="12700" marR="5715" algn="just">
              <a:lnSpc>
                <a:spcPct val="100000"/>
              </a:lnSpc>
              <a:spcBef>
                <a:spcPts val="2010"/>
              </a:spcBef>
            </a:pP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1600" i="1" u="heavy" spc="-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rlito"/>
                <a:cs typeface="Carlito"/>
              </a:rPr>
              <a:t>tell()</a:t>
            </a:r>
            <a:r>
              <a:rPr sz="1600" i="1" spc="-1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method of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python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tells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us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current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position within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file,where as The </a:t>
            </a:r>
            <a:r>
              <a:rPr sz="1600" i="1" u="heavy" spc="-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rlito"/>
                <a:cs typeface="Carlito"/>
              </a:rPr>
              <a:t>seek(offset[, </a:t>
            </a:r>
            <a:r>
              <a:rPr sz="1600" i="1" spc="-1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600" i="1" u="heavy" spc="-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rlito"/>
                <a:cs typeface="Carlito"/>
              </a:rPr>
              <a:t>from])</a:t>
            </a:r>
            <a:r>
              <a:rPr sz="1600" i="1" spc="-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method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changes the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current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file position. </a:t>
            </a:r>
            <a:r>
              <a:rPr sz="1600" dirty="0">
                <a:solidFill>
                  <a:srgbClr val="00AF50"/>
                </a:solidFill>
                <a:latin typeface="Carlito"/>
                <a:cs typeface="Carlito"/>
              </a:rPr>
              <a:t>If </a:t>
            </a:r>
            <a:r>
              <a:rPr sz="1600" i="1" u="heavy" spc="-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rlito"/>
                <a:cs typeface="Carlito"/>
              </a:rPr>
              <a:t>from</a:t>
            </a:r>
            <a:r>
              <a:rPr sz="1600" i="1" spc="-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0, the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beginning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of the file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seek. </a:t>
            </a:r>
            <a:r>
              <a:rPr sz="1600" dirty="0">
                <a:solidFill>
                  <a:srgbClr val="00AF50"/>
                </a:solidFill>
                <a:latin typeface="Carlito"/>
                <a:cs typeface="Carlito"/>
              </a:rPr>
              <a:t>If it is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set  to </a:t>
            </a:r>
            <a:r>
              <a:rPr sz="1600" dirty="0">
                <a:solidFill>
                  <a:srgbClr val="00AF50"/>
                </a:solidFill>
                <a:latin typeface="Carlito"/>
                <a:cs typeface="Carlito"/>
              </a:rPr>
              <a:t>1,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current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position </a:t>
            </a:r>
            <a:r>
              <a:rPr sz="16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used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. </a:t>
            </a:r>
            <a:r>
              <a:rPr sz="1600" dirty="0">
                <a:solidFill>
                  <a:srgbClr val="00AF50"/>
                </a:solidFill>
                <a:latin typeface="Carlito"/>
                <a:cs typeface="Carlito"/>
              </a:rPr>
              <a:t>If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it </a:t>
            </a:r>
            <a:r>
              <a:rPr sz="16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set to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2 </a:t>
            </a:r>
            <a:r>
              <a:rPr sz="1600" dirty="0">
                <a:solidFill>
                  <a:srgbClr val="00AF50"/>
                </a:solidFill>
                <a:latin typeface="Carlito"/>
                <a:cs typeface="Carlito"/>
              </a:rPr>
              <a:t>then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the end of the file would be </a:t>
            </a: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taken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as </a:t>
            </a:r>
            <a:r>
              <a:rPr sz="1600" dirty="0">
                <a:solidFill>
                  <a:srgbClr val="00AF50"/>
                </a:solidFill>
                <a:latin typeface="Carlito"/>
                <a:cs typeface="Carlito"/>
              </a:rPr>
              <a:t>seek 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position. The </a:t>
            </a:r>
            <a:r>
              <a:rPr sz="1600" u="heavy" spc="-1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rlito"/>
                <a:cs typeface="Carlito"/>
              </a:rPr>
              <a:t>offset</a:t>
            </a:r>
            <a:r>
              <a:rPr sz="1600" spc="-1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argument indicates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number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of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bytes to </a:t>
            </a:r>
            <a:r>
              <a:rPr sz="1600" spc="-5" dirty="0">
                <a:solidFill>
                  <a:srgbClr val="00AF50"/>
                </a:solidFill>
                <a:latin typeface="Carlito"/>
                <a:cs typeface="Carlito"/>
              </a:rPr>
              <a:t>be</a:t>
            </a:r>
            <a:r>
              <a:rPr sz="1600" spc="11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arlito"/>
                <a:cs typeface="Carlito"/>
              </a:rPr>
              <a:t>moved.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FF0000"/>
                </a:solidFill>
                <a:latin typeface="Carlito"/>
                <a:cs typeface="Carlito"/>
              </a:rPr>
              <a:t>e.g.program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2300" y="6277838"/>
            <a:ext cx="5892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15" dirty="0">
                <a:solidFill>
                  <a:srgbClr val="00AF50"/>
                </a:solidFill>
                <a:latin typeface="Carlito"/>
                <a:cs typeface="Carlito"/>
              </a:rPr>
              <a:t>f.close()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2300" y="2605532"/>
            <a:ext cx="5038090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AF50"/>
                </a:solidFill>
                <a:latin typeface="Carlito"/>
                <a:cs typeface="Carlito"/>
              </a:rPr>
              <a:t>f = </a:t>
            </a:r>
            <a:r>
              <a:rPr sz="1400" spc="-5" dirty="0">
                <a:solidFill>
                  <a:srgbClr val="00AF50"/>
                </a:solidFill>
                <a:latin typeface="Carlito"/>
                <a:cs typeface="Carlito"/>
              </a:rPr>
              <a:t>open("a.txt",</a:t>
            </a:r>
            <a:r>
              <a:rPr sz="1400" spc="-2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AF50"/>
                </a:solidFill>
                <a:latin typeface="Carlito"/>
                <a:cs typeface="Carlito"/>
              </a:rPr>
              <a:t>'w')</a:t>
            </a:r>
            <a:endParaRPr sz="14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solidFill>
                  <a:srgbClr val="00AF50"/>
                </a:solidFill>
                <a:latin typeface="Carlito"/>
                <a:cs typeface="Carlito"/>
              </a:rPr>
              <a:t>line = </a:t>
            </a:r>
            <a:r>
              <a:rPr sz="1400" spc="-10" dirty="0">
                <a:solidFill>
                  <a:srgbClr val="00AF50"/>
                </a:solidFill>
                <a:latin typeface="Carlito"/>
                <a:cs typeface="Carlito"/>
              </a:rPr>
              <a:t>'Welcome to </a:t>
            </a:r>
            <a:r>
              <a:rPr lang="en-IN" sz="1400" spc="-5" dirty="0">
                <a:solidFill>
                  <a:srgbClr val="00AF50"/>
                </a:solidFill>
                <a:latin typeface="Carlito"/>
                <a:cs typeface="Carlito"/>
              </a:rPr>
              <a:t>moderndps.org</a:t>
            </a:r>
            <a:r>
              <a:rPr sz="1400" spc="-5" dirty="0">
                <a:solidFill>
                  <a:srgbClr val="00AF50"/>
                </a:solidFill>
                <a:latin typeface="Carlito"/>
                <a:cs typeface="Carlito"/>
              </a:rPr>
              <a:t>\nRegularly </a:t>
            </a:r>
            <a:r>
              <a:rPr sz="1400" dirty="0">
                <a:solidFill>
                  <a:srgbClr val="00AF50"/>
                </a:solidFill>
                <a:latin typeface="Carlito"/>
                <a:cs typeface="Carlito"/>
              </a:rPr>
              <a:t>visit </a:t>
            </a:r>
            <a:r>
              <a:rPr lang="en-IN" sz="1400" spc="-5" dirty="0">
                <a:solidFill>
                  <a:srgbClr val="00AF50"/>
                </a:solidFill>
                <a:latin typeface="Carlito"/>
                <a:cs typeface="Carlito"/>
              </a:rPr>
              <a:t>moderndps.org</a:t>
            </a:r>
            <a:r>
              <a:rPr sz="1400" spc="-5" dirty="0">
                <a:solidFill>
                  <a:srgbClr val="00AF50"/>
                </a:solidFill>
                <a:latin typeface="Carlito"/>
                <a:cs typeface="Carlito"/>
              </a:rPr>
              <a:t>'  </a:t>
            </a:r>
            <a:r>
              <a:rPr sz="1400" spc="-15" dirty="0">
                <a:solidFill>
                  <a:srgbClr val="00AF50"/>
                </a:solidFill>
                <a:latin typeface="Carlito"/>
                <a:cs typeface="Carlito"/>
              </a:rPr>
              <a:t>f.write(line)</a:t>
            </a:r>
            <a:endParaRPr sz="1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solidFill>
                  <a:srgbClr val="00AF50"/>
                </a:solidFill>
                <a:latin typeface="Carlito"/>
                <a:cs typeface="Carlito"/>
              </a:rPr>
              <a:t>f.close()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2300" y="3672332"/>
            <a:ext cx="398272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8633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AF50"/>
                </a:solidFill>
                <a:latin typeface="Carlito"/>
                <a:cs typeface="Carlito"/>
              </a:rPr>
              <a:t>f = </a:t>
            </a:r>
            <a:r>
              <a:rPr sz="1400" spc="-5" dirty="0">
                <a:solidFill>
                  <a:srgbClr val="00AF50"/>
                </a:solidFill>
                <a:latin typeface="Carlito"/>
                <a:cs typeface="Carlito"/>
              </a:rPr>
              <a:t>open("a.txt", 'rb+')  </a:t>
            </a:r>
            <a:r>
              <a:rPr sz="1400" spc="-15" dirty="0">
                <a:solidFill>
                  <a:srgbClr val="00AF50"/>
                </a:solidFill>
                <a:latin typeface="Carlito"/>
                <a:cs typeface="Carlito"/>
              </a:rPr>
              <a:t>print(f.tell())</a:t>
            </a:r>
            <a:endParaRPr sz="1400">
              <a:latin typeface="Carlito"/>
              <a:cs typeface="Carlito"/>
            </a:endParaRPr>
          </a:p>
          <a:p>
            <a:pPr marL="12700" marR="114935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00AF50"/>
                </a:solidFill>
                <a:latin typeface="Carlito"/>
                <a:cs typeface="Carlito"/>
              </a:rPr>
              <a:t>print(f.read(7)) </a:t>
            </a:r>
            <a:r>
              <a:rPr sz="1400" dirty="0">
                <a:solidFill>
                  <a:srgbClr val="00AF50"/>
                </a:solidFill>
                <a:latin typeface="Carlito"/>
                <a:cs typeface="Carlito"/>
              </a:rPr>
              <a:t># </a:t>
            </a:r>
            <a:r>
              <a:rPr sz="1400" spc="-5" dirty="0">
                <a:solidFill>
                  <a:srgbClr val="00AF50"/>
                </a:solidFill>
                <a:latin typeface="Carlito"/>
                <a:cs typeface="Carlito"/>
              </a:rPr>
              <a:t>read </a:t>
            </a:r>
            <a:r>
              <a:rPr sz="1400" spc="-10" dirty="0">
                <a:solidFill>
                  <a:srgbClr val="00AF50"/>
                </a:solidFill>
                <a:latin typeface="Carlito"/>
                <a:cs typeface="Carlito"/>
              </a:rPr>
              <a:t>seven characters  </a:t>
            </a:r>
            <a:r>
              <a:rPr sz="1400" spc="-15" dirty="0">
                <a:solidFill>
                  <a:srgbClr val="00AF50"/>
                </a:solidFill>
                <a:latin typeface="Carlito"/>
                <a:cs typeface="Carlito"/>
              </a:rPr>
              <a:t>print(f.tell())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solidFill>
                  <a:srgbClr val="00AF50"/>
                </a:solidFill>
                <a:latin typeface="Carlito"/>
                <a:cs typeface="Carlito"/>
              </a:rPr>
              <a:t>print(f.read())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solidFill>
                  <a:srgbClr val="00AF50"/>
                </a:solidFill>
                <a:latin typeface="Carlito"/>
                <a:cs typeface="Carlito"/>
              </a:rPr>
              <a:t>print(f.tell())</a:t>
            </a:r>
            <a:endParaRPr sz="1400">
              <a:latin typeface="Carlito"/>
              <a:cs typeface="Carlito"/>
            </a:endParaRPr>
          </a:p>
          <a:p>
            <a:pPr marL="12700" marR="577850">
              <a:lnSpc>
                <a:spcPct val="100000"/>
              </a:lnSpc>
            </a:pPr>
            <a:r>
              <a:rPr sz="1400" spc="-15" dirty="0">
                <a:solidFill>
                  <a:srgbClr val="00AF50"/>
                </a:solidFill>
                <a:latin typeface="Carlito"/>
                <a:cs typeface="Carlito"/>
              </a:rPr>
              <a:t>f.seek(9,0) </a:t>
            </a:r>
            <a:r>
              <a:rPr sz="1400" dirty="0">
                <a:solidFill>
                  <a:srgbClr val="00AF50"/>
                </a:solidFill>
                <a:latin typeface="Carlito"/>
                <a:cs typeface="Carlito"/>
              </a:rPr>
              <a:t># moves </a:t>
            </a:r>
            <a:r>
              <a:rPr sz="1400" spc="-1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1400" dirty="0">
                <a:solidFill>
                  <a:srgbClr val="00AF50"/>
                </a:solidFill>
                <a:latin typeface="Carlito"/>
                <a:cs typeface="Carlito"/>
              </a:rPr>
              <a:t>9 position </a:t>
            </a:r>
            <a:r>
              <a:rPr sz="1400" spc="-10" dirty="0">
                <a:solidFill>
                  <a:srgbClr val="00AF50"/>
                </a:solidFill>
                <a:latin typeface="Carlito"/>
                <a:cs typeface="Carlito"/>
              </a:rPr>
              <a:t>from </a:t>
            </a:r>
            <a:r>
              <a:rPr sz="1400" spc="-5" dirty="0">
                <a:solidFill>
                  <a:srgbClr val="00AF50"/>
                </a:solidFill>
                <a:latin typeface="Carlito"/>
                <a:cs typeface="Carlito"/>
              </a:rPr>
              <a:t>begining  </a:t>
            </a:r>
            <a:r>
              <a:rPr sz="1400" spc="-10" dirty="0">
                <a:solidFill>
                  <a:srgbClr val="00AF50"/>
                </a:solidFill>
                <a:latin typeface="Carlito"/>
                <a:cs typeface="Carlito"/>
              </a:rPr>
              <a:t>print(f.read(5))</a:t>
            </a:r>
            <a:endParaRPr sz="14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solidFill>
                  <a:srgbClr val="00AF50"/>
                </a:solidFill>
                <a:latin typeface="Carlito"/>
                <a:cs typeface="Carlito"/>
              </a:rPr>
              <a:t>f.seek(4, </a:t>
            </a:r>
            <a:r>
              <a:rPr sz="1400" spc="-5" dirty="0">
                <a:solidFill>
                  <a:srgbClr val="00AF50"/>
                </a:solidFill>
                <a:latin typeface="Carlito"/>
                <a:cs typeface="Carlito"/>
              </a:rPr>
              <a:t>1) </a:t>
            </a:r>
            <a:r>
              <a:rPr sz="1400" dirty="0">
                <a:solidFill>
                  <a:srgbClr val="00AF50"/>
                </a:solidFill>
                <a:latin typeface="Carlito"/>
                <a:cs typeface="Carlito"/>
              </a:rPr>
              <a:t># moves </a:t>
            </a:r>
            <a:r>
              <a:rPr sz="1400" spc="-1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1400" dirty="0">
                <a:solidFill>
                  <a:srgbClr val="00AF50"/>
                </a:solidFill>
                <a:latin typeface="Carlito"/>
                <a:cs typeface="Carlito"/>
              </a:rPr>
              <a:t>4 position </a:t>
            </a:r>
            <a:r>
              <a:rPr sz="1400" spc="-10" dirty="0">
                <a:solidFill>
                  <a:srgbClr val="00AF50"/>
                </a:solidFill>
                <a:latin typeface="Carlito"/>
                <a:cs typeface="Carlito"/>
              </a:rPr>
              <a:t>from current </a:t>
            </a:r>
            <a:r>
              <a:rPr sz="1400" spc="-5" dirty="0">
                <a:solidFill>
                  <a:srgbClr val="00AF50"/>
                </a:solidFill>
                <a:latin typeface="Carlito"/>
                <a:cs typeface="Carlito"/>
              </a:rPr>
              <a:t>location  </a:t>
            </a:r>
            <a:r>
              <a:rPr sz="1400" spc="-10" dirty="0">
                <a:solidFill>
                  <a:srgbClr val="00AF50"/>
                </a:solidFill>
                <a:latin typeface="Carlito"/>
                <a:cs typeface="Carlito"/>
              </a:rPr>
              <a:t>print(f.read(5))</a:t>
            </a:r>
            <a:endParaRPr sz="1400">
              <a:latin typeface="Carlito"/>
              <a:cs typeface="Carlito"/>
            </a:endParaRPr>
          </a:p>
          <a:p>
            <a:pPr marL="12700" marR="513080">
              <a:lnSpc>
                <a:spcPct val="100000"/>
              </a:lnSpc>
            </a:pPr>
            <a:r>
              <a:rPr sz="1400" spc="-15" dirty="0">
                <a:solidFill>
                  <a:srgbClr val="00AF50"/>
                </a:solidFill>
                <a:latin typeface="Carlito"/>
                <a:cs typeface="Carlito"/>
              </a:rPr>
              <a:t>f.seek(-5, </a:t>
            </a:r>
            <a:r>
              <a:rPr sz="1400" dirty="0">
                <a:solidFill>
                  <a:srgbClr val="00AF50"/>
                </a:solidFill>
                <a:latin typeface="Carlito"/>
                <a:cs typeface="Carlito"/>
              </a:rPr>
              <a:t>2) # Go </a:t>
            </a:r>
            <a:r>
              <a:rPr sz="1400" spc="-1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1400" spc="-5" dirty="0">
                <a:solidFill>
                  <a:srgbClr val="00AF50"/>
                </a:solidFill>
                <a:latin typeface="Carlito"/>
                <a:cs typeface="Carlito"/>
              </a:rPr>
              <a:t>the 5th byte </a:t>
            </a:r>
            <a:r>
              <a:rPr sz="1400" spc="-10" dirty="0">
                <a:solidFill>
                  <a:srgbClr val="00AF50"/>
                </a:solidFill>
                <a:latin typeface="Carlito"/>
                <a:cs typeface="Carlito"/>
              </a:rPr>
              <a:t>before </a:t>
            </a:r>
            <a:r>
              <a:rPr sz="1400" spc="-5" dirty="0">
                <a:solidFill>
                  <a:srgbClr val="00AF50"/>
                </a:solidFill>
                <a:latin typeface="Carlito"/>
                <a:cs typeface="Carlito"/>
              </a:rPr>
              <a:t>the end  </a:t>
            </a:r>
            <a:r>
              <a:rPr sz="1400" spc="-15" dirty="0">
                <a:solidFill>
                  <a:srgbClr val="00AF50"/>
                </a:solidFill>
                <a:latin typeface="Carlito"/>
                <a:cs typeface="Carlito"/>
              </a:rPr>
              <a:t>print(f.read(5))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21691" y="2669732"/>
            <a:ext cx="3225483" cy="3257943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2075" marR="1532890">
              <a:lnSpc>
                <a:spcPct val="100000"/>
              </a:lnSpc>
              <a:spcBef>
                <a:spcPts val="245"/>
              </a:spcBef>
            </a:pP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U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P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UT  </a:t>
            </a:r>
            <a:endParaRPr lang="en-US" sz="1800" dirty="0">
              <a:solidFill>
                <a:srgbClr val="FF0000"/>
              </a:solidFill>
              <a:latin typeface="Carlito"/>
              <a:cs typeface="Carlito"/>
            </a:endParaRPr>
          </a:p>
          <a:p>
            <a:pPr marL="92075" marR="1532890">
              <a:lnSpc>
                <a:spcPct val="100000"/>
              </a:lnSpc>
              <a:spcBef>
                <a:spcPts val="245"/>
              </a:spcBef>
            </a:pPr>
            <a:r>
              <a:rPr lang="en-IN" sz="1800" dirty="0">
                <a:latin typeface="Carlito"/>
                <a:cs typeface="Carlito"/>
              </a:rPr>
              <a:t>0</a:t>
            </a:r>
          </a:p>
          <a:p>
            <a:pPr marL="92075" marR="1532890">
              <a:lnSpc>
                <a:spcPct val="100000"/>
              </a:lnSpc>
              <a:spcBef>
                <a:spcPts val="245"/>
              </a:spcBef>
            </a:pPr>
            <a:r>
              <a:rPr lang="en-IN" sz="1800" dirty="0" err="1">
                <a:latin typeface="Carlito"/>
                <a:cs typeface="Carlito"/>
              </a:rPr>
              <a:t>b'Welcome</a:t>
            </a:r>
            <a:r>
              <a:rPr lang="en-IN" sz="1800" dirty="0">
                <a:latin typeface="Carlito"/>
                <a:cs typeface="Carlito"/>
              </a:rPr>
              <a:t>'</a:t>
            </a:r>
          </a:p>
          <a:p>
            <a:pPr marL="92075" marR="1532890">
              <a:lnSpc>
                <a:spcPct val="100000"/>
              </a:lnSpc>
              <a:spcBef>
                <a:spcPts val="245"/>
              </a:spcBef>
            </a:pPr>
            <a:r>
              <a:rPr lang="en-IN" sz="1800" dirty="0">
                <a:latin typeface="Carlito"/>
                <a:cs typeface="Carlito"/>
              </a:rPr>
              <a:t>b' to moderndps.org\r\</a:t>
            </a:r>
            <a:r>
              <a:rPr lang="en-IN" sz="1800" dirty="0" err="1">
                <a:latin typeface="Carlito"/>
                <a:cs typeface="Carlito"/>
              </a:rPr>
              <a:t>nRegularly</a:t>
            </a:r>
            <a:r>
              <a:rPr lang="en-IN" sz="1800" dirty="0">
                <a:latin typeface="Carlito"/>
                <a:cs typeface="Carlito"/>
              </a:rPr>
              <a:t> visit moderndps.org'</a:t>
            </a:r>
          </a:p>
          <a:p>
            <a:pPr marL="92075" marR="1532890">
              <a:lnSpc>
                <a:spcPct val="100000"/>
              </a:lnSpc>
              <a:spcBef>
                <a:spcPts val="245"/>
              </a:spcBef>
            </a:pPr>
            <a:r>
              <a:rPr lang="en-IN" sz="1800" dirty="0">
                <a:latin typeface="Carlito"/>
                <a:cs typeface="Carlito"/>
              </a:rPr>
              <a:t>55</a:t>
            </a:r>
          </a:p>
          <a:p>
            <a:pPr marL="92075" marR="1532890">
              <a:lnSpc>
                <a:spcPct val="100000"/>
              </a:lnSpc>
              <a:spcBef>
                <a:spcPts val="245"/>
              </a:spcBef>
            </a:pPr>
            <a:r>
              <a:rPr lang="en-IN" sz="1800" dirty="0" err="1">
                <a:latin typeface="Carlito"/>
                <a:cs typeface="Carlito"/>
              </a:rPr>
              <a:t>b'o</a:t>
            </a:r>
            <a:r>
              <a:rPr lang="en-IN" sz="1800" dirty="0">
                <a:latin typeface="Carlito"/>
                <a:cs typeface="Carlito"/>
              </a:rPr>
              <a:t> mod'</a:t>
            </a:r>
          </a:p>
          <a:p>
            <a:pPr marL="92075" marR="1532890">
              <a:lnSpc>
                <a:spcPct val="100000"/>
              </a:lnSpc>
              <a:spcBef>
                <a:spcPts val="245"/>
              </a:spcBef>
            </a:pPr>
            <a:r>
              <a:rPr lang="en-IN" sz="1800" dirty="0" err="1">
                <a:latin typeface="Carlito"/>
                <a:cs typeface="Carlito"/>
              </a:rPr>
              <a:t>b'ps.or</a:t>
            </a:r>
            <a:r>
              <a:rPr lang="en-IN" sz="1800" dirty="0">
                <a:latin typeface="Carlito"/>
                <a:cs typeface="Carlito"/>
              </a:rPr>
              <a:t>'</a:t>
            </a:r>
          </a:p>
          <a:p>
            <a:pPr marL="92075" marR="1532890">
              <a:lnSpc>
                <a:spcPct val="100000"/>
              </a:lnSpc>
              <a:spcBef>
                <a:spcPts val="245"/>
              </a:spcBef>
            </a:pPr>
            <a:r>
              <a:rPr lang="en-IN" sz="1800" dirty="0" err="1">
                <a:latin typeface="Carlito"/>
                <a:cs typeface="Carlito"/>
              </a:rPr>
              <a:t>b's.org</a:t>
            </a:r>
            <a:r>
              <a:rPr lang="en-IN" sz="1800" dirty="0">
                <a:latin typeface="Carlito"/>
                <a:cs typeface="Carlito"/>
              </a:rPr>
              <a:t>'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73203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4305" y="1443989"/>
            <a:ext cx="7560945" cy="0"/>
          </a:xfrm>
          <a:custGeom>
            <a:avLst/>
            <a:gdLst/>
            <a:ahLst/>
            <a:cxnLst/>
            <a:rect l="l" t="t" r="r" b="b"/>
            <a:pathLst>
              <a:path w="7560945">
                <a:moveTo>
                  <a:pt x="0" y="0"/>
                </a:moveTo>
                <a:lnTo>
                  <a:pt x="7560818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36828" y="270128"/>
            <a:ext cx="8135620" cy="516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90895" marR="414020" indent="97155" algn="r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C00000"/>
                </a:solidFill>
                <a:latin typeface="Carlito"/>
                <a:cs typeface="Carlito"/>
              </a:rPr>
              <a:t>Need</a:t>
            </a:r>
            <a:r>
              <a:rPr sz="3600" spc="-10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3600" spc="-30" dirty="0">
                <a:solidFill>
                  <a:srgbClr val="C00000"/>
                </a:solidFill>
                <a:latin typeface="Carlito"/>
                <a:cs typeface="Carlito"/>
              </a:rPr>
              <a:t>for </a:t>
            </a:r>
            <a:r>
              <a:rPr sz="3600" spc="-5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C00000"/>
                </a:solidFill>
                <a:latin typeface="Carlito"/>
                <a:cs typeface="Carlito"/>
              </a:rPr>
              <a:t>a </a:t>
            </a:r>
            <a:r>
              <a:rPr sz="3600" spc="-25" dirty="0">
                <a:solidFill>
                  <a:srgbClr val="C00000"/>
                </a:solidFill>
                <a:latin typeface="Carlito"/>
                <a:cs typeface="Carlito"/>
              </a:rPr>
              <a:t>data</a:t>
            </a:r>
            <a:r>
              <a:rPr sz="3600" spc="-105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3600" spc="-5" dirty="0">
                <a:solidFill>
                  <a:srgbClr val="C00000"/>
                </a:solidFill>
                <a:latin typeface="Carlito"/>
                <a:cs typeface="Carlito"/>
              </a:rPr>
              <a:t>file</a:t>
            </a:r>
            <a:endParaRPr sz="3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4400" spc="-20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4400" spc="-25" dirty="0">
                <a:solidFill>
                  <a:srgbClr val="00AF50"/>
                </a:solidFill>
                <a:latin typeface="Carlito"/>
                <a:cs typeface="Carlito"/>
              </a:rPr>
              <a:t>Store data </a:t>
            </a:r>
            <a:r>
              <a:rPr sz="4400" spc="-5" dirty="0">
                <a:solidFill>
                  <a:srgbClr val="00AF50"/>
                </a:solidFill>
                <a:latin typeface="Carlito"/>
                <a:cs typeface="Carlito"/>
              </a:rPr>
              <a:t>in </a:t>
            </a:r>
            <a:r>
              <a:rPr sz="4400" spc="-25" dirty="0">
                <a:solidFill>
                  <a:srgbClr val="00AF50"/>
                </a:solidFill>
                <a:latin typeface="Carlito"/>
                <a:cs typeface="Carlito"/>
              </a:rPr>
              <a:t>organized</a:t>
            </a:r>
            <a:r>
              <a:rPr sz="4400" spc="25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4400" dirty="0">
                <a:solidFill>
                  <a:srgbClr val="00AF50"/>
                </a:solidFill>
                <a:latin typeface="Carlito"/>
                <a:cs typeface="Carlito"/>
              </a:rPr>
              <a:t>manner</a:t>
            </a:r>
            <a:endParaRPr sz="4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4400" spc="-20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4400" spc="-30" dirty="0">
                <a:solidFill>
                  <a:srgbClr val="00AF50"/>
                </a:solidFill>
                <a:latin typeface="Carlito"/>
                <a:cs typeface="Carlito"/>
              </a:rPr>
              <a:t>store </a:t>
            </a:r>
            <a:r>
              <a:rPr sz="4400" spc="-20" dirty="0">
                <a:solidFill>
                  <a:srgbClr val="00AF50"/>
                </a:solidFill>
                <a:latin typeface="Carlito"/>
                <a:cs typeface="Carlito"/>
              </a:rPr>
              <a:t>data</a:t>
            </a:r>
            <a:r>
              <a:rPr sz="4400" spc="21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4400" spc="-5" dirty="0">
                <a:solidFill>
                  <a:srgbClr val="00AF50"/>
                </a:solidFill>
                <a:latin typeface="Carlito"/>
                <a:cs typeface="Carlito"/>
              </a:rPr>
              <a:t>permanently</a:t>
            </a:r>
            <a:endParaRPr sz="4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4400" spc="-20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4400" dirty="0">
                <a:solidFill>
                  <a:srgbClr val="00AF50"/>
                </a:solidFill>
                <a:latin typeface="Carlito"/>
                <a:cs typeface="Carlito"/>
              </a:rPr>
              <a:t>access </a:t>
            </a:r>
            <a:r>
              <a:rPr sz="4400" spc="-25" dirty="0">
                <a:solidFill>
                  <a:srgbClr val="00AF50"/>
                </a:solidFill>
                <a:latin typeface="Carlito"/>
                <a:cs typeface="Carlito"/>
              </a:rPr>
              <a:t>data</a:t>
            </a:r>
            <a:r>
              <a:rPr sz="4400" spc="19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4400" spc="-30" dirty="0">
                <a:solidFill>
                  <a:srgbClr val="00AF50"/>
                </a:solidFill>
                <a:latin typeface="Carlito"/>
                <a:cs typeface="Carlito"/>
              </a:rPr>
              <a:t>faster</a:t>
            </a:r>
            <a:endParaRPr sz="4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4400" spc="-20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4400" spc="-10" dirty="0">
                <a:solidFill>
                  <a:srgbClr val="00AF50"/>
                </a:solidFill>
                <a:latin typeface="Carlito"/>
                <a:cs typeface="Carlito"/>
              </a:rPr>
              <a:t>Search </a:t>
            </a:r>
            <a:r>
              <a:rPr sz="4400" spc="-20" dirty="0">
                <a:solidFill>
                  <a:srgbClr val="00AF50"/>
                </a:solidFill>
                <a:latin typeface="Carlito"/>
                <a:cs typeface="Carlito"/>
              </a:rPr>
              <a:t>data</a:t>
            </a:r>
            <a:r>
              <a:rPr sz="4400" spc="19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4400" spc="-30" dirty="0">
                <a:solidFill>
                  <a:srgbClr val="00AF50"/>
                </a:solidFill>
                <a:latin typeface="Carlito"/>
                <a:cs typeface="Carlito"/>
              </a:rPr>
              <a:t>faster</a:t>
            </a:r>
            <a:endParaRPr sz="4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4400" spc="-20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4400" dirty="0">
                <a:solidFill>
                  <a:srgbClr val="00AF50"/>
                </a:solidFill>
                <a:latin typeface="Carlito"/>
                <a:cs typeface="Carlito"/>
              </a:rPr>
              <a:t>easily </a:t>
            </a:r>
            <a:r>
              <a:rPr sz="4400" spc="5" dirty="0">
                <a:solidFill>
                  <a:srgbClr val="00AF50"/>
                </a:solidFill>
                <a:latin typeface="Carlito"/>
                <a:cs typeface="Carlito"/>
              </a:rPr>
              <a:t>modify </a:t>
            </a:r>
            <a:r>
              <a:rPr sz="4400" spc="-25" dirty="0">
                <a:solidFill>
                  <a:srgbClr val="00AF50"/>
                </a:solidFill>
                <a:latin typeface="Carlito"/>
                <a:cs typeface="Carlito"/>
              </a:rPr>
              <a:t>data </a:t>
            </a:r>
            <a:r>
              <a:rPr sz="4400" spc="-20" dirty="0">
                <a:solidFill>
                  <a:srgbClr val="00AF50"/>
                </a:solidFill>
                <a:latin typeface="Carlito"/>
                <a:cs typeface="Carlito"/>
              </a:rPr>
              <a:t>later</a:t>
            </a:r>
            <a:r>
              <a:rPr sz="4400" spc="18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4400" spc="5" dirty="0">
                <a:solidFill>
                  <a:srgbClr val="00AF50"/>
                </a:solidFill>
                <a:latin typeface="Carlito"/>
                <a:cs typeface="Carlito"/>
              </a:rPr>
              <a:t>on</a:t>
            </a:r>
            <a:endParaRPr sz="4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7327" y="539622"/>
            <a:ext cx="8348345" cy="5549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95875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4. Modify a 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Text</a:t>
            </a:r>
            <a:r>
              <a:rPr sz="3200" spc="-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3200" dirty="0">
              <a:latin typeface="Carlito"/>
              <a:cs typeface="Carlito"/>
            </a:endParaRPr>
          </a:p>
          <a:p>
            <a:pPr marL="12700" marR="5080" algn="just">
              <a:lnSpc>
                <a:spcPct val="100000"/>
              </a:lnSpc>
              <a:spcBef>
                <a:spcPts val="2200"/>
              </a:spcBef>
            </a:pP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There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no 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way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insert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into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middle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of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without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re-writing  it. </a:t>
            </a:r>
            <a:r>
              <a:rPr sz="2400" spc="-45" dirty="0">
                <a:solidFill>
                  <a:srgbClr val="00AF50"/>
                </a:solidFill>
                <a:latin typeface="Carlito"/>
                <a:cs typeface="Carlito"/>
              </a:rPr>
              <a:t>We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can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append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 or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overwrite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part of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it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using seek but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if 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we want to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add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text at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beginning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or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middle, we'll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have 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to 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rewrite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it.</a:t>
            </a:r>
            <a:endParaRPr sz="2400" dirty="0">
              <a:latin typeface="Carlito"/>
              <a:cs typeface="Carlito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It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is an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operating 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system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task,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not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 Python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task.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It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is the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same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in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all  languages.</a:t>
            </a:r>
            <a:endParaRPr sz="2400" dirty="0">
              <a:latin typeface="Carlito"/>
              <a:cs typeface="Carlito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What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we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usually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do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for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modification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read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from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file, 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make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modifications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write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it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out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new file called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temp.txt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or 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something 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like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that.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This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better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than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reading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whole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into 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memory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because the file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may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be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too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large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for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that.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Once the 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temporary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completed,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rename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it the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same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as the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original file.  This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is a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good, 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safe way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do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it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because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if the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write crashes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or 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aborts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for any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reason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in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between,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we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still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have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our</a:t>
            </a:r>
            <a:r>
              <a:rPr sz="2400" spc="47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untouched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7327" y="6139459"/>
            <a:ext cx="148209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original</a:t>
            </a:r>
            <a:r>
              <a:rPr sz="2400" spc="-7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43142" y="539622"/>
            <a:ext cx="28587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Modify a 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Text</a:t>
            </a:r>
            <a:r>
              <a:rPr sz="3200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1927" y="6301578"/>
            <a:ext cx="5792470" cy="260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Note :-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above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program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is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suitable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file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with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small</a:t>
            </a:r>
            <a:r>
              <a:rPr sz="2000" spc="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size.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7327" y="1307719"/>
            <a:ext cx="8100695" cy="4785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Replace string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in the </a:t>
            </a: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same</a:t>
            </a:r>
            <a:r>
              <a:rPr sz="2400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2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spc="-5" dirty="0">
                <a:latin typeface="Carlito"/>
                <a:cs typeface="Carlito"/>
              </a:rPr>
              <a:t>fin </a:t>
            </a:r>
            <a:r>
              <a:rPr sz="1800" dirty="0">
                <a:latin typeface="Carlito"/>
                <a:cs typeface="Carlito"/>
              </a:rPr>
              <a:t>= </a:t>
            </a:r>
            <a:r>
              <a:rPr sz="1800" spc="-15" dirty="0">
                <a:latin typeface="Carlito"/>
                <a:cs typeface="Carlito"/>
              </a:rPr>
              <a:t>open("dummy.txt",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"rt")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5" dirty="0">
                <a:latin typeface="Carlito"/>
                <a:cs typeface="Carlito"/>
              </a:rPr>
              <a:t>data </a:t>
            </a:r>
            <a:r>
              <a:rPr sz="1800" dirty="0">
                <a:latin typeface="Carlito"/>
                <a:cs typeface="Carlito"/>
              </a:rPr>
              <a:t>=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fin.read()</a:t>
            </a:r>
            <a:endParaRPr sz="1800">
              <a:latin typeface="Carlito"/>
              <a:cs typeface="Carlito"/>
            </a:endParaRPr>
          </a:p>
          <a:p>
            <a:pPr marL="12700" marR="5131435">
              <a:lnSpc>
                <a:spcPct val="100000"/>
              </a:lnSpc>
            </a:pPr>
            <a:r>
              <a:rPr sz="1800" spc="-15" dirty="0">
                <a:latin typeface="Carlito"/>
                <a:cs typeface="Carlito"/>
              </a:rPr>
              <a:t>data </a:t>
            </a:r>
            <a:r>
              <a:rPr sz="1800" dirty="0">
                <a:latin typeface="Carlito"/>
                <a:cs typeface="Carlito"/>
              </a:rPr>
              <a:t>= </a:t>
            </a:r>
            <a:r>
              <a:rPr sz="1800" spc="-10" dirty="0">
                <a:latin typeface="Carlito"/>
                <a:cs typeface="Carlito"/>
              </a:rPr>
              <a:t>data.replace(‘my', ‘your')  </a:t>
            </a:r>
            <a:r>
              <a:rPr sz="1800" spc="-5" dirty="0">
                <a:latin typeface="Carlito"/>
                <a:cs typeface="Carlito"/>
              </a:rPr>
              <a:t>fin.close()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 marR="5293360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fin </a:t>
            </a:r>
            <a:r>
              <a:rPr sz="1800" dirty="0">
                <a:latin typeface="Carlito"/>
                <a:cs typeface="Carlito"/>
              </a:rPr>
              <a:t>= </a:t>
            </a:r>
            <a:r>
              <a:rPr sz="1800" spc="-15" dirty="0">
                <a:latin typeface="Carlito"/>
                <a:cs typeface="Carlito"/>
              </a:rPr>
              <a:t>open("dummy.txt", </a:t>
            </a:r>
            <a:r>
              <a:rPr sz="1800" spc="-5" dirty="0">
                <a:latin typeface="Carlito"/>
                <a:cs typeface="Carlito"/>
              </a:rPr>
              <a:t>"wt")  </a:t>
            </a:r>
            <a:r>
              <a:rPr sz="1800" spc="-15" dirty="0">
                <a:latin typeface="Carlito"/>
                <a:cs typeface="Carlito"/>
              </a:rPr>
              <a:t>fin.write(data)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rlito"/>
                <a:cs typeface="Carlito"/>
              </a:rPr>
              <a:t>fin.close()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What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have we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done</a:t>
            </a:r>
            <a:r>
              <a:rPr sz="1800" spc="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here?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Open file </a:t>
            </a:r>
            <a:r>
              <a:rPr sz="1800" spc="-25" dirty="0">
                <a:solidFill>
                  <a:srgbClr val="00AF50"/>
                </a:solidFill>
                <a:latin typeface="Carlito"/>
                <a:cs typeface="Carlito"/>
              </a:rPr>
              <a:t>dummy.txt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in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read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text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mode</a:t>
            </a:r>
            <a:r>
              <a:rPr sz="1800" spc="114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rt.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fin.read()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reads whole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text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in </a:t>
            </a:r>
            <a:r>
              <a:rPr sz="1800" spc="-25" dirty="0">
                <a:solidFill>
                  <a:srgbClr val="00AF50"/>
                </a:solidFill>
                <a:latin typeface="Carlito"/>
                <a:cs typeface="Carlito"/>
              </a:rPr>
              <a:t>dummy.txt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variable</a:t>
            </a:r>
            <a:r>
              <a:rPr sz="1800" spc="114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data.</a:t>
            </a:r>
            <a:endParaRPr sz="1800">
              <a:latin typeface="Carlito"/>
              <a:cs typeface="Carlito"/>
            </a:endParaRPr>
          </a:p>
          <a:p>
            <a:pPr marL="12700" marR="95440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data.replace()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replaces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all the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occurrences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of </a:t>
            </a:r>
            <a:r>
              <a:rPr sz="1800" spc="-20" dirty="0">
                <a:solidFill>
                  <a:srgbClr val="00AF50"/>
                </a:solidFill>
                <a:latin typeface="Carlito"/>
                <a:cs typeface="Carlito"/>
              </a:rPr>
              <a:t>my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with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your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in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whole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text. 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fin.close() closes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input file</a:t>
            </a:r>
            <a:r>
              <a:rPr sz="1800" spc="7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Carlito"/>
                <a:cs typeface="Carlito"/>
              </a:rPr>
              <a:t>dummy.txt.</a:t>
            </a:r>
            <a:endParaRPr sz="1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In the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last three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lines,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we are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opening </a:t>
            </a:r>
            <a:r>
              <a:rPr sz="1800" spc="-25" dirty="0">
                <a:solidFill>
                  <a:srgbClr val="00AF50"/>
                </a:solidFill>
                <a:latin typeface="Carlito"/>
                <a:cs typeface="Carlito"/>
              </a:rPr>
              <a:t>dummy.txt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in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write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text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wt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mode and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writing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the 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data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1800" spc="-25" dirty="0">
                <a:solidFill>
                  <a:srgbClr val="00AF50"/>
                </a:solidFill>
                <a:latin typeface="Carlito"/>
                <a:cs typeface="Carlito"/>
              </a:rPr>
              <a:t>dummy.txt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in replace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mode.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Finally closing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file</a:t>
            </a:r>
            <a:r>
              <a:rPr sz="1800" spc="15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Carlito"/>
                <a:cs typeface="Carlito"/>
              </a:rPr>
              <a:t>dummy.txt.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93438" y="539622"/>
            <a:ext cx="4308475" cy="885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177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Modify a 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Text</a:t>
            </a:r>
            <a:r>
              <a:rPr sz="3200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3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Replace string using </a:t>
            </a: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temporary</a:t>
            </a:r>
            <a:r>
              <a:rPr sz="2400" spc="-10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7327" y="6124981"/>
            <a:ext cx="267335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program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check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changes.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7327" y="1403730"/>
            <a:ext cx="8348345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import</a:t>
            </a:r>
            <a:r>
              <a:rPr sz="180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os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f=open("</a:t>
            </a:r>
            <a:r>
              <a:rPr sz="1800" spc="-5" dirty="0" err="1">
                <a:latin typeface="Carlito"/>
                <a:cs typeface="Carlito"/>
              </a:rPr>
              <a:t>a.txt","r</a:t>
            </a:r>
            <a:r>
              <a:rPr sz="1800" spc="-5" dirty="0">
                <a:latin typeface="Carlito"/>
                <a:cs typeface="Carlito"/>
              </a:rPr>
              <a:t>")</a:t>
            </a:r>
            <a:endParaRPr sz="1800" dirty="0">
              <a:latin typeface="Carlito"/>
              <a:cs typeface="Carlito"/>
            </a:endParaRPr>
          </a:p>
          <a:p>
            <a:pPr marL="12700" marR="6146165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g</a:t>
            </a:r>
            <a:r>
              <a:rPr sz="1800" spc="5" dirty="0">
                <a:latin typeface="Carlito"/>
                <a:cs typeface="Carlito"/>
              </a:rPr>
              <a:t>=</a:t>
            </a:r>
            <a:r>
              <a:rPr sz="1800" spc="-5" dirty="0">
                <a:latin typeface="Carlito"/>
                <a:cs typeface="Carlito"/>
              </a:rPr>
              <a:t>op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5" dirty="0">
                <a:latin typeface="Carlito"/>
                <a:cs typeface="Carlito"/>
              </a:rPr>
              <a:t>n("</a:t>
            </a:r>
            <a:r>
              <a:rPr sz="1800" spc="-10" dirty="0" err="1">
                <a:latin typeface="Carlito"/>
                <a:cs typeface="Carlito"/>
              </a:rPr>
              <a:t>c</a:t>
            </a:r>
            <a:r>
              <a:rPr sz="1800" spc="-35" dirty="0" err="1">
                <a:latin typeface="Carlito"/>
                <a:cs typeface="Carlito"/>
              </a:rPr>
              <a:t>.</a:t>
            </a:r>
            <a:r>
              <a:rPr sz="1800" dirty="0" err="1">
                <a:latin typeface="Carlito"/>
                <a:cs typeface="Carlito"/>
              </a:rPr>
              <a:t>tx</a:t>
            </a:r>
            <a:r>
              <a:rPr sz="1800" spc="-10" dirty="0" err="1">
                <a:latin typeface="Carlito"/>
                <a:cs typeface="Carlito"/>
              </a:rPr>
              <a:t>t</a:t>
            </a:r>
            <a:r>
              <a:rPr sz="1800" dirty="0" err="1">
                <a:latin typeface="Carlito"/>
                <a:cs typeface="Carlito"/>
              </a:rPr>
              <a:t>"</a:t>
            </a:r>
            <a:r>
              <a:rPr sz="1800" spc="-10" dirty="0" err="1">
                <a:latin typeface="Carlito"/>
                <a:cs typeface="Carlito"/>
              </a:rPr>
              <a:t>,</a:t>
            </a:r>
            <a:r>
              <a:rPr sz="1800" dirty="0" err="1">
                <a:latin typeface="Carlito"/>
                <a:cs typeface="Carlito"/>
              </a:rPr>
              <a:t>"w</a:t>
            </a:r>
            <a:r>
              <a:rPr sz="1800" dirty="0">
                <a:latin typeface="Carlito"/>
                <a:cs typeface="Carlito"/>
              </a:rPr>
              <a:t>")  </a:t>
            </a:r>
            <a:r>
              <a:rPr sz="1800" spc="-15" dirty="0">
                <a:latin typeface="Carlito"/>
                <a:cs typeface="Carlito"/>
              </a:rPr>
              <a:t>for text </a:t>
            </a:r>
            <a:r>
              <a:rPr sz="1800" spc="-5" dirty="0">
                <a:latin typeface="Carlito"/>
                <a:cs typeface="Carlito"/>
              </a:rPr>
              <a:t>in </a:t>
            </a:r>
            <a:r>
              <a:rPr sz="1800" spc="-15" dirty="0">
                <a:latin typeface="Carlito"/>
                <a:cs typeface="Carlito"/>
              </a:rPr>
              <a:t>f.readlines():</a:t>
            </a:r>
            <a:endParaRPr sz="1800" dirty="0">
              <a:latin typeface="Carlito"/>
              <a:cs typeface="Carlito"/>
            </a:endParaRPr>
          </a:p>
          <a:p>
            <a:pPr marL="220979" marR="5446395">
              <a:lnSpc>
                <a:spcPct val="100000"/>
              </a:lnSpc>
            </a:pPr>
            <a:r>
              <a:rPr sz="1800" spc="-30" dirty="0">
                <a:latin typeface="Carlito"/>
                <a:cs typeface="Carlito"/>
              </a:rPr>
              <a:t>t</a:t>
            </a:r>
            <a:r>
              <a:rPr sz="1800" spc="-20" dirty="0">
                <a:latin typeface="Carlito"/>
                <a:cs typeface="Carlito"/>
              </a:rPr>
              <a:t>e</a:t>
            </a:r>
            <a:r>
              <a:rPr sz="1800" spc="-5" dirty="0">
                <a:latin typeface="Carlito"/>
                <a:cs typeface="Carlito"/>
              </a:rPr>
              <a:t>xt</a:t>
            </a:r>
            <a:r>
              <a:rPr sz="1800" dirty="0">
                <a:latin typeface="Carlito"/>
                <a:cs typeface="Carlito"/>
              </a:rPr>
              <a:t>=</a:t>
            </a:r>
            <a:r>
              <a:rPr sz="1800" spc="-30" dirty="0">
                <a:latin typeface="Carlito"/>
                <a:cs typeface="Carlito"/>
              </a:rPr>
              <a:t>t</a:t>
            </a:r>
            <a:r>
              <a:rPr sz="1800" spc="-20" dirty="0">
                <a:latin typeface="Carlito"/>
                <a:cs typeface="Carlito"/>
              </a:rPr>
              <a:t>e</a:t>
            </a:r>
            <a:r>
              <a:rPr sz="1800" spc="-5" dirty="0">
                <a:latin typeface="Carlito"/>
                <a:cs typeface="Carlito"/>
              </a:rPr>
              <a:t>xt.</a:t>
            </a:r>
            <a:r>
              <a:rPr sz="1800" spc="-30" dirty="0">
                <a:latin typeface="Carlito"/>
                <a:cs typeface="Carlito"/>
              </a:rPr>
              <a:t>r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5" dirty="0">
                <a:latin typeface="Carlito"/>
                <a:cs typeface="Carlito"/>
              </a:rPr>
              <a:t>p</a:t>
            </a:r>
            <a:r>
              <a:rPr sz="1800" spc="-5" dirty="0">
                <a:latin typeface="Carlito"/>
                <a:cs typeface="Carlito"/>
              </a:rPr>
              <a:t>l</a:t>
            </a:r>
            <a:r>
              <a:rPr sz="1800" dirty="0">
                <a:latin typeface="Carlito"/>
                <a:cs typeface="Carlito"/>
              </a:rPr>
              <a:t>ace</a:t>
            </a:r>
            <a:r>
              <a:rPr sz="1800" spc="-10" dirty="0">
                <a:latin typeface="Carlito"/>
                <a:cs typeface="Carlito"/>
              </a:rPr>
              <a:t>(</a:t>
            </a:r>
            <a:r>
              <a:rPr sz="1800" spc="-5" dirty="0">
                <a:latin typeface="Carlito"/>
                <a:cs typeface="Carlito"/>
              </a:rPr>
              <a:t>'</a:t>
            </a:r>
            <a:r>
              <a:rPr sz="1800" spc="-35" dirty="0">
                <a:latin typeface="Carlito"/>
                <a:cs typeface="Carlito"/>
              </a:rPr>
              <a:t>m</a:t>
            </a:r>
            <a:r>
              <a:rPr sz="1800" dirty="0">
                <a:latin typeface="Carlito"/>
                <a:cs typeface="Carlito"/>
              </a:rPr>
              <a:t>y'</a:t>
            </a:r>
            <a:r>
              <a:rPr sz="1800" spc="-10" dirty="0">
                <a:latin typeface="Carlito"/>
                <a:cs typeface="Carlito"/>
              </a:rPr>
              <a:t>,</a:t>
            </a:r>
            <a:r>
              <a:rPr sz="1800" dirty="0">
                <a:latin typeface="Carlito"/>
                <a:cs typeface="Carlito"/>
              </a:rPr>
              <a:t>'</a:t>
            </a:r>
            <a:r>
              <a:rPr sz="1800" spc="-25" dirty="0">
                <a:latin typeface="Carlito"/>
                <a:cs typeface="Carlito"/>
              </a:rPr>
              <a:t>y</a:t>
            </a:r>
            <a:r>
              <a:rPr sz="1800" spc="-5" dirty="0">
                <a:latin typeface="Carlito"/>
                <a:cs typeface="Carlito"/>
              </a:rPr>
              <a:t>our')  </a:t>
            </a:r>
            <a:r>
              <a:rPr sz="1800" spc="-15" dirty="0">
                <a:latin typeface="Carlito"/>
                <a:cs typeface="Carlito"/>
              </a:rPr>
              <a:t>g.write(text)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latin typeface="Carlito"/>
                <a:cs typeface="Carlito"/>
              </a:rPr>
              <a:t>f.close()</a:t>
            </a:r>
            <a:endParaRPr sz="1800" dirty="0">
              <a:latin typeface="Carlito"/>
              <a:cs typeface="Carlito"/>
            </a:endParaRPr>
          </a:p>
          <a:p>
            <a:pPr marL="12700" marR="625665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rlito"/>
                <a:cs typeface="Carlito"/>
              </a:rPr>
              <a:t>g.close()  </a:t>
            </a:r>
            <a:r>
              <a:rPr sz="1800" spc="-10" dirty="0" err="1">
                <a:latin typeface="Carlito"/>
                <a:cs typeface="Carlito"/>
              </a:rPr>
              <a:t>os.remove</a:t>
            </a:r>
            <a:r>
              <a:rPr sz="1800" spc="-10" dirty="0">
                <a:latin typeface="Carlito"/>
                <a:cs typeface="Carlito"/>
              </a:rPr>
              <a:t>("a.txt")</a:t>
            </a:r>
            <a:endParaRPr sz="1800" dirty="0">
              <a:latin typeface="Carlito"/>
              <a:cs typeface="Carlito"/>
            </a:endParaRPr>
          </a:p>
          <a:p>
            <a:pPr marL="12700" marR="5249545">
              <a:lnSpc>
                <a:spcPct val="100000"/>
              </a:lnSpc>
            </a:pPr>
            <a:r>
              <a:rPr sz="1800" spc="-5" dirty="0" err="1">
                <a:latin typeface="Carlito"/>
                <a:cs typeface="Carlito"/>
              </a:rPr>
              <a:t>os</a:t>
            </a:r>
            <a:r>
              <a:rPr sz="1800" dirty="0" err="1">
                <a:latin typeface="Carlito"/>
                <a:cs typeface="Carlito"/>
              </a:rPr>
              <a:t>.</a:t>
            </a:r>
            <a:r>
              <a:rPr sz="1800" spc="-30" dirty="0" err="1">
                <a:latin typeface="Carlito"/>
                <a:cs typeface="Carlito"/>
              </a:rPr>
              <a:t>r</a:t>
            </a:r>
            <a:r>
              <a:rPr sz="1800" dirty="0" err="1">
                <a:latin typeface="Carlito"/>
                <a:cs typeface="Carlito"/>
              </a:rPr>
              <a:t>e</a:t>
            </a:r>
            <a:r>
              <a:rPr sz="1800" spc="5" dirty="0" err="1">
                <a:latin typeface="Carlito"/>
                <a:cs typeface="Carlito"/>
              </a:rPr>
              <a:t>n</a:t>
            </a:r>
            <a:r>
              <a:rPr sz="1800" dirty="0" err="1">
                <a:latin typeface="Carlito"/>
                <a:cs typeface="Carlito"/>
              </a:rPr>
              <a:t>am</a:t>
            </a:r>
            <a:r>
              <a:rPr sz="1800" spc="10" dirty="0" err="1">
                <a:latin typeface="Carlito"/>
                <a:cs typeface="Carlito"/>
              </a:rPr>
              <a:t>e</a:t>
            </a:r>
            <a:r>
              <a:rPr sz="1800" spc="-5" dirty="0">
                <a:latin typeface="Carlito"/>
                <a:cs typeface="Carlito"/>
              </a:rPr>
              <a:t>(</a:t>
            </a:r>
            <a:r>
              <a:rPr lang="en-US" spc="-10" dirty="0">
                <a:latin typeface="Carlito"/>
                <a:cs typeface="Carlito"/>
              </a:rPr>
              <a:t>"</a:t>
            </a:r>
            <a:r>
              <a:rPr sz="1800" spc="-10" dirty="0" err="1">
                <a:latin typeface="Carlito"/>
                <a:cs typeface="Carlito"/>
              </a:rPr>
              <a:t>c</a:t>
            </a:r>
            <a:r>
              <a:rPr sz="1800" spc="-35" dirty="0" err="1">
                <a:latin typeface="Carlito"/>
                <a:cs typeface="Carlito"/>
              </a:rPr>
              <a:t>.</a:t>
            </a:r>
            <a:r>
              <a:rPr sz="1800" err="1">
                <a:latin typeface="Carlito"/>
                <a:cs typeface="Carlito"/>
              </a:rPr>
              <a:t>tx</a:t>
            </a:r>
            <a:r>
              <a:rPr sz="1800" spc="-10" err="1">
                <a:latin typeface="Carlito"/>
                <a:cs typeface="Carlito"/>
              </a:rPr>
              <a:t>t</a:t>
            </a:r>
            <a:r>
              <a:rPr sz="1800">
                <a:latin typeface="Carlito"/>
                <a:cs typeface="Carlito"/>
              </a:rPr>
              <a:t>"</a:t>
            </a:r>
            <a:r>
              <a:rPr sz="1800" spc="-10">
                <a:latin typeface="Carlito"/>
                <a:cs typeface="Carlito"/>
              </a:rPr>
              <a:t>,</a:t>
            </a:r>
            <a:r>
              <a:rPr sz="1800">
                <a:latin typeface="Carlito"/>
                <a:cs typeface="Carlito"/>
              </a:rPr>
              <a:t>"a</a:t>
            </a:r>
            <a:r>
              <a:rPr sz="1800" spc="-35" dirty="0">
                <a:latin typeface="Carlito"/>
                <a:cs typeface="Carlito"/>
              </a:rPr>
              <a:t>.</a:t>
            </a:r>
            <a:r>
              <a:rPr sz="1800" dirty="0">
                <a:latin typeface="Carlito"/>
                <a:cs typeface="Carlito"/>
              </a:rPr>
              <a:t>tx</a:t>
            </a:r>
            <a:r>
              <a:rPr sz="1800" spc="-10" dirty="0">
                <a:latin typeface="Carlito"/>
                <a:cs typeface="Carlito"/>
              </a:rPr>
              <a:t>t</a:t>
            </a:r>
            <a:r>
              <a:rPr sz="1800" dirty="0">
                <a:latin typeface="Carlito"/>
                <a:cs typeface="Carlito"/>
              </a:rPr>
              <a:t>")  </a:t>
            </a:r>
            <a:r>
              <a:rPr sz="1800" spc="-5" dirty="0">
                <a:latin typeface="Carlito"/>
                <a:cs typeface="Carlito"/>
              </a:rPr>
              <a:t>print("file </a:t>
            </a:r>
            <a:r>
              <a:rPr sz="1800" spc="-10" dirty="0">
                <a:latin typeface="Carlito"/>
                <a:cs typeface="Carlito"/>
              </a:rPr>
              <a:t>contents</a:t>
            </a:r>
            <a:r>
              <a:rPr sz="1800" spc="2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modified")</a:t>
            </a:r>
            <a:endParaRPr sz="1800" dirty="0">
              <a:latin typeface="Carlito"/>
              <a:cs typeface="Carlito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Note-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above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program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is suitable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for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large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file.Here line by line is being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read from a.txt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file  in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text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string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text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string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been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replaced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‘my’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with </a:t>
            </a:r>
            <a:r>
              <a:rPr sz="1800" spc="5" dirty="0">
                <a:solidFill>
                  <a:srgbClr val="FF0000"/>
                </a:solidFill>
                <a:latin typeface="Carlito"/>
                <a:cs typeface="Carlito"/>
              </a:rPr>
              <a:t>‘your’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through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replace()  method.Each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text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is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written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in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c.txt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file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then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close both files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,remove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old file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a.txt through  remove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method of os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module and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rename </a:t>
            </a:r>
            <a:r>
              <a:rPr sz="18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c.txt(temporary </a:t>
            </a:r>
            <a:r>
              <a:rPr sz="18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file)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file with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a.txt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file.After 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execution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of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above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program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all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occurances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of </a:t>
            </a:r>
            <a:r>
              <a:rPr sz="1800" spc="5" dirty="0">
                <a:solidFill>
                  <a:srgbClr val="FF0000"/>
                </a:solidFill>
                <a:latin typeface="Carlito"/>
                <a:cs typeface="Carlito"/>
              </a:rPr>
              <a:t>‘my’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will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be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replaced with </a:t>
            </a:r>
            <a:r>
              <a:rPr sz="1800" spc="-20" dirty="0">
                <a:solidFill>
                  <a:srgbClr val="FF0000"/>
                </a:solidFill>
                <a:latin typeface="Carlito"/>
                <a:cs typeface="Carlito"/>
              </a:rPr>
              <a:t>‘your’.For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testing 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r>
              <a:rPr sz="1800" spc="3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above</a:t>
            </a:r>
            <a:r>
              <a:rPr sz="1800" spc="3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program</a:t>
            </a:r>
            <a:r>
              <a:rPr sz="1800" spc="3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create</a:t>
            </a:r>
            <a:r>
              <a:rPr sz="1800" spc="3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a.txt</a:t>
            </a:r>
            <a:r>
              <a:rPr sz="1800" spc="3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r>
              <a:rPr sz="1800" spc="3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r>
              <a:rPr sz="1800" spc="3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d:</a:t>
            </a:r>
            <a:r>
              <a:rPr sz="1800" spc="3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drive</a:t>
            </a:r>
            <a:r>
              <a:rPr sz="1800" spc="3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with</a:t>
            </a:r>
            <a:r>
              <a:rPr sz="1800" spc="3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some</a:t>
            </a:r>
            <a:r>
              <a:rPr sz="1800" spc="3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substring</a:t>
            </a:r>
            <a:r>
              <a:rPr sz="1800" spc="3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as</a:t>
            </a:r>
            <a:r>
              <a:rPr sz="1800" spc="3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rlito"/>
                <a:cs typeface="Carlito"/>
              </a:rPr>
              <a:t>‘my’.Run</a:t>
            </a:r>
            <a:r>
              <a:rPr sz="1800" spc="3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above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1315" y="267715"/>
            <a:ext cx="2425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7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558533" y="910589"/>
            <a:ext cx="2158365" cy="17780"/>
          </a:xfrm>
          <a:custGeom>
            <a:avLst/>
            <a:gdLst/>
            <a:ahLst/>
            <a:cxnLst/>
            <a:rect l="l" t="t" r="r" b="b"/>
            <a:pathLst>
              <a:path w="2158365" h="17780">
                <a:moveTo>
                  <a:pt x="0" y="0"/>
                </a:moveTo>
                <a:lnTo>
                  <a:pt x="2158111" y="17272"/>
                </a:lnTo>
              </a:path>
            </a:pathLst>
          </a:custGeom>
          <a:ln w="502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97655" y="916635"/>
            <a:ext cx="51822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5.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Append </a:t>
            </a:r>
            <a:r>
              <a:rPr sz="3200" spc="-20" dirty="0">
                <a:solidFill>
                  <a:srgbClr val="FF0000"/>
                </a:solidFill>
                <a:latin typeface="Carlito"/>
                <a:cs typeface="Carlito"/>
              </a:rPr>
              <a:t>content to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3200" spc="-80" dirty="0">
                <a:solidFill>
                  <a:srgbClr val="FF0000"/>
                </a:solidFill>
                <a:latin typeface="Carlito"/>
                <a:cs typeface="Carlito"/>
              </a:rPr>
              <a:t>Text</a:t>
            </a:r>
            <a:r>
              <a:rPr sz="3200" spc="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822" y="2238502"/>
            <a:ext cx="10883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solidFill>
                  <a:srgbClr val="00AF50"/>
                </a:solidFill>
                <a:latin typeface="Carlito"/>
                <a:cs typeface="Carlito"/>
              </a:rPr>
              <a:t>f</a:t>
            </a:r>
            <a:r>
              <a:rPr sz="1800" spc="-60" dirty="0">
                <a:solidFill>
                  <a:srgbClr val="00AF50"/>
                </a:solidFill>
                <a:latin typeface="Carlito"/>
                <a:cs typeface="Carlito"/>
              </a:rPr>
              <a:t>.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w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r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</a:t>
            </a:r>
            <a:r>
              <a:rPr sz="1800" spc="-30" dirty="0">
                <a:solidFill>
                  <a:srgbClr val="00AF50"/>
                </a:solidFill>
                <a:latin typeface="Carlito"/>
                <a:cs typeface="Carlito"/>
              </a:rPr>
              <a:t>t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e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(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l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in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e)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00AF50"/>
                </a:solidFill>
                <a:latin typeface="Carlito"/>
                <a:cs typeface="Carlito"/>
              </a:rPr>
              <a:t>f.close()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0822" y="3061842"/>
            <a:ext cx="19602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f =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open("a.txt",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'a+') 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f.write("\nthanks")  </a:t>
            </a:r>
            <a:r>
              <a:rPr sz="1800" spc="-20" dirty="0">
                <a:solidFill>
                  <a:srgbClr val="00AF50"/>
                </a:solidFill>
                <a:latin typeface="Carlito"/>
                <a:cs typeface="Carlito"/>
              </a:rPr>
              <a:t>f.close()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0822" y="4159377"/>
            <a:ext cx="3209925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9890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f =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open("a.txt",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'r') 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text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= </a:t>
            </a:r>
            <a:r>
              <a:rPr sz="1800" spc="-25" dirty="0">
                <a:solidFill>
                  <a:srgbClr val="00AF50"/>
                </a:solidFill>
                <a:latin typeface="Carlito"/>
                <a:cs typeface="Carlito"/>
              </a:rPr>
              <a:t>f.read() 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print(text)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ts val="2155"/>
              </a:lnSpc>
            </a:pPr>
            <a:r>
              <a:rPr sz="1800" spc="-20" dirty="0">
                <a:solidFill>
                  <a:srgbClr val="00AF50"/>
                </a:solidFill>
                <a:latin typeface="Carlito"/>
                <a:cs typeface="Carlito"/>
              </a:rPr>
              <a:t>f.close()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ts val="2395"/>
              </a:lnSpc>
            </a:pP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OUTPUT</a:t>
            </a:r>
            <a:endParaRPr sz="20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Welcome to </a:t>
            </a:r>
            <a:r>
              <a:rPr lang="en-IN" sz="2000" spc="-5" dirty="0" err="1">
                <a:solidFill>
                  <a:srgbClr val="00AF50"/>
                </a:solidFill>
                <a:latin typeface="Carlito"/>
                <a:cs typeface="Carlito"/>
              </a:rPr>
              <a:t>moderndps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 Regularly visit</a:t>
            </a:r>
            <a:r>
              <a:rPr sz="2000" spc="-7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lang="en-IN" sz="2000" spc="-5" dirty="0">
                <a:solidFill>
                  <a:srgbClr val="00AF50"/>
                </a:solidFill>
                <a:latin typeface="Carlito"/>
                <a:cs typeface="Carlito"/>
              </a:rPr>
              <a:t>moderndps.org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07207" y="2060448"/>
            <a:ext cx="612775" cy="1477010"/>
          </a:xfrm>
          <a:custGeom>
            <a:avLst/>
            <a:gdLst/>
            <a:ahLst/>
            <a:cxnLst/>
            <a:rect l="l" t="t" r="r" b="b"/>
            <a:pathLst>
              <a:path w="612775" h="1477010">
                <a:moveTo>
                  <a:pt x="0" y="0"/>
                </a:moveTo>
                <a:lnTo>
                  <a:pt x="70232" y="1348"/>
                </a:lnTo>
                <a:lnTo>
                  <a:pt x="134707" y="5189"/>
                </a:lnTo>
                <a:lnTo>
                  <a:pt x="191584" y="11216"/>
                </a:lnTo>
                <a:lnTo>
                  <a:pt x="239023" y="19123"/>
                </a:lnTo>
                <a:lnTo>
                  <a:pt x="298233" y="39348"/>
                </a:lnTo>
                <a:lnTo>
                  <a:pt x="306324" y="51053"/>
                </a:lnTo>
                <a:lnTo>
                  <a:pt x="306324" y="687324"/>
                </a:lnTo>
                <a:lnTo>
                  <a:pt x="314414" y="699029"/>
                </a:lnTo>
                <a:lnTo>
                  <a:pt x="373624" y="719254"/>
                </a:lnTo>
                <a:lnTo>
                  <a:pt x="421063" y="727161"/>
                </a:lnTo>
                <a:lnTo>
                  <a:pt x="477940" y="733188"/>
                </a:lnTo>
                <a:lnTo>
                  <a:pt x="542415" y="737029"/>
                </a:lnTo>
                <a:lnTo>
                  <a:pt x="612647" y="738377"/>
                </a:lnTo>
                <a:lnTo>
                  <a:pt x="542415" y="739726"/>
                </a:lnTo>
                <a:lnTo>
                  <a:pt x="477940" y="743567"/>
                </a:lnTo>
                <a:lnTo>
                  <a:pt x="421063" y="749594"/>
                </a:lnTo>
                <a:lnTo>
                  <a:pt x="373624" y="757501"/>
                </a:lnTo>
                <a:lnTo>
                  <a:pt x="314414" y="777726"/>
                </a:lnTo>
                <a:lnTo>
                  <a:pt x="306324" y="789431"/>
                </a:lnTo>
                <a:lnTo>
                  <a:pt x="306324" y="1425702"/>
                </a:lnTo>
                <a:lnTo>
                  <a:pt x="298233" y="1437407"/>
                </a:lnTo>
                <a:lnTo>
                  <a:pt x="239023" y="1457632"/>
                </a:lnTo>
                <a:lnTo>
                  <a:pt x="191584" y="1465539"/>
                </a:lnTo>
                <a:lnTo>
                  <a:pt x="134707" y="1471566"/>
                </a:lnTo>
                <a:lnTo>
                  <a:pt x="70232" y="1475407"/>
                </a:lnTo>
                <a:lnTo>
                  <a:pt x="0" y="147675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5422" y="1689861"/>
            <a:ext cx="6510020" cy="68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f =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open("a.txt",</a:t>
            </a:r>
            <a:r>
              <a:rPr sz="1800" spc="2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'w')</a:t>
            </a:r>
            <a:endParaRPr sz="1800" dirty="0">
              <a:latin typeface="Carlito"/>
              <a:cs typeface="Carlito"/>
            </a:endParaRPr>
          </a:p>
          <a:p>
            <a:pPr marL="38100">
              <a:lnSpc>
                <a:spcPts val="2120"/>
              </a:lnSpc>
            </a:pP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lin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e</a:t>
            </a:r>
            <a:r>
              <a:rPr sz="1800" spc="1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=</a:t>
            </a:r>
            <a:r>
              <a:rPr sz="1800" spc="1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'</a:t>
            </a:r>
            <a:r>
              <a:rPr sz="1800" spc="-70" dirty="0">
                <a:solidFill>
                  <a:srgbClr val="00AF50"/>
                </a:solidFill>
                <a:latin typeface="Carlito"/>
                <a:cs typeface="Carlito"/>
              </a:rPr>
              <a:t>W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el</a:t>
            </a:r>
            <a:r>
              <a:rPr sz="1800" spc="-20" dirty="0">
                <a:solidFill>
                  <a:srgbClr val="00AF50"/>
                </a:solidFill>
                <a:latin typeface="Carlito"/>
                <a:cs typeface="Carlito"/>
              </a:rPr>
              <a:t>c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om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e</a:t>
            </a:r>
            <a:r>
              <a:rPr sz="1800" spc="1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t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o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lang="en-IN" sz="1800" spc="-10" dirty="0" err="1">
                <a:solidFill>
                  <a:srgbClr val="00AF50"/>
                </a:solidFill>
                <a:latin typeface="Carlito"/>
                <a:cs typeface="Carlito"/>
              </a:rPr>
              <a:t>moderndps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\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n</a:t>
            </a:r>
            <a:r>
              <a:rPr sz="1800" spc="-40" dirty="0">
                <a:solidFill>
                  <a:srgbClr val="00AF50"/>
                </a:solidFill>
                <a:latin typeface="Carlito"/>
                <a:cs typeface="Carlito"/>
              </a:rPr>
              <a:t>R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e</a:t>
            </a:r>
            <a:r>
              <a:rPr sz="1800" spc="5" dirty="0">
                <a:solidFill>
                  <a:srgbClr val="00AF50"/>
                </a:solidFill>
                <a:latin typeface="Carlito"/>
                <a:cs typeface="Carlito"/>
              </a:rPr>
              <a:t>g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ular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l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y</a:t>
            </a:r>
            <a:r>
              <a:rPr sz="1800" spc="2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vis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 </a:t>
            </a:r>
            <a:r>
              <a:rPr lang="en-IN" sz="1800" spc="-15" dirty="0">
                <a:solidFill>
                  <a:srgbClr val="00AF50"/>
                </a:solidFill>
                <a:latin typeface="Carlito"/>
                <a:cs typeface="Carlito"/>
              </a:rPr>
              <a:t>moderndps.org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'</a:t>
            </a:r>
            <a:endParaRPr sz="1800" dirty="0">
              <a:latin typeface="Carlito"/>
              <a:cs typeface="Carlito"/>
            </a:endParaRPr>
          </a:p>
          <a:p>
            <a:pPr marR="1144905" algn="ctr">
              <a:lnSpc>
                <a:spcPts val="919"/>
              </a:lnSpc>
            </a:pPr>
            <a:r>
              <a:rPr sz="800" b="1" dirty="0">
                <a:latin typeface="Arial"/>
                <a:cs typeface="Arial"/>
              </a:rPr>
              <a:t>P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0822" y="6233490"/>
            <a:ext cx="7131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tha</a:t>
            </a:r>
            <a:r>
              <a:rPr sz="2000" spc="5" dirty="0">
                <a:solidFill>
                  <a:srgbClr val="00AF50"/>
                </a:solidFill>
                <a:latin typeface="Carlito"/>
                <a:cs typeface="Carlito"/>
              </a:rPr>
              <a:t>n</a:t>
            </a:r>
            <a:r>
              <a:rPr sz="2000" spc="-25" dirty="0">
                <a:solidFill>
                  <a:srgbClr val="00AF50"/>
                </a:solidFill>
                <a:latin typeface="Carlito"/>
                <a:cs typeface="Carlito"/>
              </a:rPr>
              <a:t>k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87217" y="2350135"/>
            <a:ext cx="996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latin typeface="Arial"/>
                <a:cs typeface="Arial"/>
              </a:rPr>
              <a:t>P  E  N  D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87217" y="2959430"/>
            <a:ext cx="1054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latin typeface="Arial"/>
                <a:cs typeface="Arial"/>
              </a:rPr>
              <a:t>C  O  D  E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95973" y="3759"/>
            <a:ext cx="2425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7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5183885" y="665226"/>
            <a:ext cx="3717290" cy="0"/>
          </a:xfrm>
          <a:custGeom>
            <a:avLst/>
            <a:gdLst/>
            <a:ahLst/>
            <a:cxnLst/>
            <a:rect l="l" t="t" r="r" b="b"/>
            <a:pathLst>
              <a:path w="3717290">
                <a:moveTo>
                  <a:pt x="0" y="0"/>
                </a:moveTo>
                <a:lnTo>
                  <a:pt x="3717163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0926" y="725246"/>
            <a:ext cx="8573135" cy="563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23740" marR="5080" indent="650875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0000"/>
                </a:solidFill>
                <a:latin typeface="Carlito"/>
                <a:cs typeface="Carlito"/>
              </a:rPr>
              <a:t>Standard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input, output,  </a:t>
            </a:r>
            <a:r>
              <a:rPr sz="2800" spc="-5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2800" spc="-15" dirty="0">
                <a:solidFill>
                  <a:srgbClr val="FF0000"/>
                </a:solidFill>
                <a:latin typeface="Carlito"/>
                <a:cs typeface="Carlito"/>
              </a:rPr>
              <a:t>error streams </a:t>
            </a:r>
            <a:r>
              <a:rPr sz="2800" spc="-5" dirty="0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r>
              <a:rPr sz="2800" spc="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python</a:t>
            </a:r>
            <a:endParaRPr sz="2800">
              <a:latin typeface="Carlito"/>
              <a:cs typeface="Carlito"/>
            </a:endParaRPr>
          </a:p>
          <a:p>
            <a:pPr marL="12700" marR="80010">
              <a:lnSpc>
                <a:spcPct val="100000"/>
              </a:lnSpc>
              <a:spcBef>
                <a:spcPts val="30"/>
              </a:spcBef>
              <a:tabLst>
                <a:tab pos="786765" algn="l"/>
              </a:tabLst>
            </a:pP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Most	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programs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make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output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"standard 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out“,input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from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"standard  </a:t>
            </a:r>
            <a:r>
              <a:rPr sz="2400" spc="-70" dirty="0">
                <a:solidFill>
                  <a:srgbClr val="00AF50"/>
                </a:solidFill>
                <a:latin typeface="Carlito"/>
                <a:cs typeface="Carlito"/>
              </a:rPr>
              <a:t>in“,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error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messages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go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to standard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error).standard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output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to 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monitor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standard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input is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from</a:t>
            </a:r>
            <a:r>
              <a:rPr sz="2400" spc="-6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keyboard.</a:t>
            </a:r>
            <a:endParaRPr sz="2400">
              <a:latin typeface="Carlito"/>
              <a:cs typeface="Carlito"/>
            </a:endParaRPr>
          </a:p>
          <a:p>
            <a:pPr marL="12700" marR="704532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400" spc="20" dirty="0">
                <a:solidFill>
                  <a:srgbClr val="FF0000"/>
                </a:solidFill>
                <a:latin typeface="Carlito"/>
                <a:cs typeface="Carlito"/>
              </a:rPr>
              <a:t>.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g.p</a:t>
            </a:r>
            <a:r>
              <a:rPr sz="2400" spc="-45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g</a:t>
            </a:r>
            <a:r>
              <a:rPr sz="2400" spc="-45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am 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import</a:t>
            </a:r>
            <a:r>
              <a:rPr sz="2400" spc="-4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sys</a:t>
            </a:r>
            <a:endParaRPr sz="2400">
              <a:latin typeface="Carlito"/>
              <a:cs typeface="Carlito"/>
            </a:endParaRPr>
          </a:p>
          <a:p>
            <a:pPr marL="12700" marR="5793105">
              <a:lnSpc>
                <a:spcPct val="100000"/>
              </a:lnSpc>
            </a:pP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 =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sys.</a:t>
            </a:r>
            <a:r>
              <a:rPr sz="2400" spc="-15" dirty="0">
                <a:solidFill>
                  <a:srgbClr val="FF0000"/>
                </a:solidFill>
                <a:latin typeface="Carlito"/>
                <a:cs typeface="Carlito"/>
              </a:rPr>
              <a:t>stdin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.readline() 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sys.stdout.write(a)</a:t>
            </a:r>
            <a:endParaRPr sz="2400">
              <a:latin typeface="Carlito"/>
              <a:cs typeface="Carlito"/>
            </a:endParaRPr>
          </a:p>
          <a:p>
            <a:pPr marL="12700" marR="259715">
              <a:lnSpc>
                <a:spcPct val="100000"/>
              </a:lnSpc>
            </a:pP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 =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sys.</a:t>
            </a:r>
            <a:r>
              <a:rPr sz="2400" spc="-15" dirty="0">
                <a:solidFill>
                  <a:srgbClr val="FF0000"/>
                </a:solidFill>
                <a:latin typeface="Carlito"/>
                <a:cs typeface="Carlito"/>
              </a:rPr>
              <a:t>stdin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.read(5)#entered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10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characters.a contains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5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characters. 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#The remaining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characters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are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waiting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be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read. 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sys.</a:t>
            </a:r>
            <a:r>
              <a:rPr sz="2400" spc="-20" dirty="0">
                <a:solidFill>
                  <a:srgbClr val="FF0000"/>
                </a:solidFill>
                <a:latin typeface="Carlito"/>
                <a:cs typeface="Carlito"/>
              </a:rPr>
              <a:t>stdout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.write(a)</a:t>
            </a:r>
            <a:endParaRPr sz="2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b =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 sys.</a:t>
            </a:r>
            <a:r>
              <a:rPr sz="2400" spc="-15" dirty="0">
                <a:solidFill>
                  <a:srgbClr val="FF0000"/>
                </a:solidFill>
                <a:latin typeface="Carlito"/>
                <a:cs typeface="Carlito"/>
              </a:rPr>
              <a:t>stdin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.read(5)</a:t>
            </a:r>
            <a:endParaRPr sz="2400">
              <a:latin typeface="Carlito"/>
              <a:cs typeface="Carlito"/>
            </a:endParaRPr>
          </a:p>
          <a:p>
            <a:pPr marL="12700" marR="3239770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sys.</a:t>
            </a:r>
            <a:r>
              <a:rPr sz="2400" spc="-20" dirty="0">
                <a:solidFill>
                  <a:srgbClr val="FF0000"/>
                </a:solidFill>
                <a:latin typeface="Carlito"/>
                <a:cs typeface="Carlito"/>
              </a:rPr>
              <a:t>stdout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.write(b)  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sys.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stderr.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write("\ncustom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error</a:t>
            </a:r>
            <a:r>
              <a:rPr sz="2400" spc="-3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message")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67885" y="539622"/>
            <a:ext cx="4538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0" dirty="0">
                <a:solidFill>
                  <a:srgbClr val="FF0000"/>
                </a:solidFill>
                <a:latin typeface="Carlito"/>
                <a:cs typeface="Carlito"/>
              </a:rPr>
              <a:t>Write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read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a Binary</a:t>
            </a:r>
            <a:r>
              <a:rPr sz="3200" spc="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0880" y="1412240"/>
            <a:ext cx="8411845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6519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#e.g.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program  </a:t>
            </a:r>
            <a:r>
              <a:rPr sz="1800" spc="-5" dirty="0">
                <a:latin typeface="Carlito"/>
                <a:cs typeface="Carlito"/>
              </a:rPr>
              <a:t>binary_file=open("D:\\binary_file.dat",mode="wb+")  </a:t>
            </a:r>
            <a:r>
              <a:rPr sz="1800" spc="-10" dirty="0">
                <a:latin typeface="Carlito"/>
                <a:cs typeface="Carlito"/>
              </a:rPr>
              <a:t>text="Hello</a:t>
            </a:r>
            <a:r>
              <a:rPr sz="1800" spc="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123"</a:t>
            </a:r>
            <a:endParaRPr sz="1800">
              <a:latin typeface="Carlito"/>
              <a:cs typeface="Carlito"/>
            </a:endParaRPr>
          </a:p>
          <a:p>
            <a:pPr marL="12700" marR="5287645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encoded=text.encode("utf-8")  </a:t>
            </a:r>
            <a:r>
              <a:rPr sz="1800" spc="-10" dirty="0">
                <a:latin typeface="Carlito"/>
                <a:cs typeface="Carlito"/>
              </a:rPr>
              <a:t>binary_file.write(encoded)  </a:t>
            </a:r>
            <a:r>
              <a:rPr sz="1800" spc="-5" dirty="0">
                <a:latin typeface="Carlito"/>
                <a:cs typeface="Carlito"/>
              </a:rPr>
              <a:t>binary_file.seek(0)  binary_data=binary_file.read()  print("binary:",binary_data)  </a:t>
            </a:r>
            <a:r>
              <a:rPr sz="1800" spc="-30" dirty="0">
                <a:latin typeface="Carlito"/>
                <a:cs typeface="Carlito"/>
              </a:rPr>
              <a:t>t</a:t>
            </a:r>
            <a:r>
              <a:rPr sz="1800" spc="-20" dirty="0">
                <a:latin typeface="Carlito"/>
                <a:cs typeface="Carlito"/>
              </a:rPr>
              <a:t>e</a:t>
            </a:r>
            <a:r>
              <a:rPr sz="1800" spc="-5" dirty="0">
                <a:latin typeface="Carlito"/>
                <a:cs typeface="Carlito"/>
              </a:rPr>
              <a:t>xt</a:t>
            </a:r>
            <a:r>
              <a:rPr sz="1800" dirty="0">
                <a:latin typeface="Carlito"/>
                <a:cs typeface="Carlito"/>
              </a:rPr>
              <a:t>=b</a:t>
            </a:r>
            <a:r>
              <a:rPr sz="1800" spc="-5" dirty="0">
                <a:latin typeface="Carlito"/>
                <a:cs typeface="Carlito"/>
              </a:rPr>
              <a:t>i</a:t>
            </a:r>
            <a:r>
              <a:rPr sz="1800" dirty="0">
                <a:latin typeface="Carlito"/>
                <a:cs typeface="Carlito"/>
              </a:rPr>
              <a:t>na</a:t>
            </a:r>
            <a:r>
              <a:rPr sz="1800" spc="10" dirty="0">
                <a:latin typeface="Carlito"/>
                <a:cs typeface="Carlito"/>
              </a:rPr>
              <a:t>r</a:t>
            </a:r>
            <a:r>
              <a:rPr sz="1800" dirty="0">
                <a:latin typeface="Carlito"/>
                <a:cs typeface="Carlito"/>
              </a:rPr>
              <a:t>y</a:t>
            </a:r>
            <a:r>
              <a:rPr sz="1800" spc="5" dirty="0">
                <a:latin typeface="Carlito"/>
                <a:cs typeface="Carlito"/>
              </a:rPr>
              <a:t>_</a:t>
            </a:r>
            <a:r>
              <a:rPr sz="1800" dirty="0">
                <a:latin typeface="Carlito"/>
                <a:cs typeface="Carlito"/>
              </a:rPr>
              <a:t>d</a:t>
            </a:r>
            <a:r>
              <a:rPr sz="1800" spc="-10" dirty="0">
                <a:latin typeface="Carlito"/>
                <a:cs typeface="Carlito"/>
              </a:rPr>
              <a:t>a</a:t>
            </a:r>
            <a:r>
              <a:rPr sz="1800" spc="-30" dirty="0">
                <a:latin typeface="Carlito"/>
                <a:cs typeface="Carlito"/>
              </a:rPr>
              <a:t>t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5" dirty="0">
                <a:latin typeface="Carlito"/>
                <a:cs typeface="Carlito"/>
              </a:rPr>
              <a:t>.</a:t>
            </a:r>
            <a:r>
              <a:rPr sz="1800" dirty="0">
                <a:latin typeface="Carlito"/>
                <a:cs typeface="Carlito"/>
              </a:rPr>
              <a:t>de</a:t>
            </a:r>
            <a:r>
              <a:rPr sz="1800" spc="-20" dirty="0">
                <a:latin typeface="Carlito"/>
                <a:cs typeface="Carlito"/>
              </a:rPr>
              <a:t>c</a:t>
            </a:r>
            <a:r>
              <a:rPr sz="1800" spc="-5" dirty="0">
                <a:latin typeface="Carlito"/>
                <a:cs typeface="Carlito"/>
              </a:rPr>
              <a:t>o</a:t>
            </a:r>
            <a:r>
              <a:rPr sz="1800" dirty="0">
                <a:latin typeface="Carlito"/>
                <a:cs typeface="Carlito"/>
              </a:rPr>
              <a:t>d</a:t>
            </a:r>
            <a:r>
              <a:rPr sz="1800" spc="-5" dirty="0">
                <a:latin typeface="Carlito"/>
                <a:cs typeface="Carlito"/>
              </a:rPr>
              <a:t>e(</a:t>
            </a:r>
            <a:r>
              <a:rPr sz="1800" spc="-10" dirty="0">
                <a:latin typeface="Carlito"/>
                <a:cs typeface="Carlito"/>
              </a:rPr>
              <a:t>"</a:t>
            </a:r>
            <a:r>
              <a:rPr sz="1800" spc="-5" dirty="0">
                <a:latin typeface="Carlito"/>
                <a:cs typeface="Carlito"/>
              </a:rPr>
              <a:t>ut</a:t>
            </a:r>
            <a:r>
              <a:rPr sz="1800" dirty="0">
                <a:latin typeface="Carlito"/>
                <a:cs typeface="Carlito"/>
              </a:rPr>
              <a:t>f-8")  </a:t>
            </a:r>
            <a:r>
              <a:rPr sz="1800" spc="-5" dirty="0">
                <a:latin typeface="Carlito"/>
                <a:cs typeface="Carlito"/>
              </a:rPr>
              <a:t>print("Decoded</a:t>
            </a:r>
            <a:r>
              <a:rPr sz="1800" spc="5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data:",text)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Note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:-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Opening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closing of binary file is same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as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text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opening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closing.While 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opening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any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binary file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we have to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specify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‘b’ in file opening</a:t>
            </a:r>
            <a:r>
              <a:rPr sz="1800" spc="18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mode.</a:t>
            </a:r>
            <a:endParaRPr sz="1800">
              <a:latin typeface="Carlito"/>
              <a:cs typeface="Carlito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In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above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program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binary_file.dat is opened in wb+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mode so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that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after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writing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,reading  operation can </a:t>
            </a:r>
            <a:r>
              <a:rPr sz="1800" spc="5" dirty="0">
                <a:solidFill>
                  <a:srgbClr val="00AF50"/>
                </a:solidFill>
                <a:latin typeface="Carlito"/>
                <a:cs typeface="Carlito"/>
              </a:rPr>
              <a:t>be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done on binary file.String variable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text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hold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text to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be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encoded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before 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writing with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help of encode method().utf-8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encoding scheme.after writing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text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,we  again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set reading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pointer at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beginning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with the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help of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seek()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method.then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read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text 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from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decode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it with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help of decode() method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then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display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the</a:t>
            </a:r>
            <a:r>
              <a:rPr sz="1800" spc="23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text.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1127" y="539622"/>
            <a:ext cx="8422005" cy="5431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130800" marR="5080" indent="-139065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Binary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file </a:t>
            </a:r>
            <a:r>
              <a:rPr sz="3200" spc="-15" dirty="0">
                <a:solidFill>
                  <a:srgbClr val="FF0000"/>
                </a:solidFill>
                <a:latin typeface="Carlito"/>
                <a:cs typeface="Carlito"/>
              </a:rPr>
              <a:t>Operation 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using pickle</a:t>
            </a:r>
            <a:r>
              <a:rPr sz="3200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module</a:t>
            </a:r>
            <a:endParaRPr sz="3200">
              <a:latin typeface="Carlito"/>
              <a:cs typeface="Carlito"/>
            </a:endParaRPr>
          </a:p>
          <a:p>
            <a:pPr marL="12700" marR="13335" algn="just">
              <a:lnSpc>
                <a:spcPct val="100000"/>
              </a:lnSpc>
              <a:spcBef>
                <a:spcPts val="305"/>
              </a:spcBef>
            </a:pP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problem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with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approach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of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previous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slide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comes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from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fact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that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it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not very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easy to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use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when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we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want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write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several 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objects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into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the binary file.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For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instance, consider what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we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would 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have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do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if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we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wished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write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string,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integer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perhaps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even 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contents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of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list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or dictionary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into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file.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How would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we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read 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contents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of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this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later?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This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not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 trivial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task, especially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if 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some of the objects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can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have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variable</a:t>
            </a:r>
            <a:r>
              <a:rPr sz="2400" spc="2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lengths.</a:t>
            </a:r>
            <a:endParaRPr sz="2400">
              <a:latin typeface="Carlito"/>
              <a:cs typeface="Carlito"/>
            </a:endParaRPr>
          </a:p>
          <a:p>
            <a:pPr marL="12700" marR="13335" algn="just">
              <a:lnSpc>
                <a:spcPct val="100000"/>
              </a:lnSpc>
              <a:spcBef>
                <a:spcPts val="10"/>
              </a:spcBef>
            </a:pP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Fortunately,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Python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has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 module which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does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this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work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for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us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and  is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extremely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easy to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use. This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module is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called </a:t>
            </a: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pickle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;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it provides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us 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with the ability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serialize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deserialize objects, i.e.,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to convert 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objects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into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bitstreams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which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can be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stored into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files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later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be  used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reconstruct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original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objects.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1127" y="539622"/>
            <a:ext cx="8422005" cy="5431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130800" marR="5080" indent="-139065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Binary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file </a:t>
            </a:r>
            <a:r>
              <a:rPr sz="3200" spc="-15" dirty="0">
                <a:solidFill>
                  <a:srgbClr val="FF0000"/>
                </a:solidFill>
                <a:latin typeface="Carlito"/>
                <a:cs typeface="Carlito"/>
              </a:rPr>
              <a:t>Operation 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using pickle</a:t>
            </a:r>
            <a:r>
              <a:rPr sz="3200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module</a:t>
            </a:r>
            <a:endParaRPr sz="3200">
              <a:latin typeface="Carlito"/>
              <a:cs typeface="Carlito"/>
            </a:endParaRPr>
          </a:p>
          <a:p>
            <a:pPr marL="12700" marR="12065" algn="just">
              <a:lnSpc>
                <a:spcPct val="100000"/>
              </a:lnSpc>
              <a:spcBef>
                <a:spcPts val="305"/>
              </a:spcBef>
            </a:pP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pickle.dump()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function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used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store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object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data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the file. It  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takes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3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arguments.First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argument is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object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that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we want 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to 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store.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The second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argument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the file object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we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get by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opening the 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desired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in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write-binary (wb) mode.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And the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third argument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is  the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key-value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argument.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This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argument defines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protocol.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There 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are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two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type of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protocol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–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pickle.HIGHEST_PROTOCOL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and  </a:t>
            </a:r>
            <a:r>
              <a:rPr sz="2400" spc="-30" dirty="0">
                <a:solidFill>
                  <a:srgbClr val="00AF50"/>
                </a:solidFill>
                <a:latin typeface="Carlito"/>
                <a:cs typeface="Carlito"/>
              </a:rPr>
              <a:t>pickle.DEFAULT_PROTOCOL.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Carlito"/>
              <a:cs typeface="Carlito"/>
            </a:endParaRPr>
          </a:p>
          <a:p>
            <a:pPr marL="12700" marR="11430" algn="just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Pickle.load()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function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used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retrieve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pickled </a:t>
            </a:r>
            <a:r>
              <a:rPr sz="2400" spc="-35" dirty="0">
                <a:solidFill>
                  <a:srgbClr val="00AF50"/>
                </a:solidFill>
                <a:latin typeface="Carlito"/>
                <a:cs typeface="Carlito"/>
              </a:rPr>
              <a:t>data.The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steps are 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quite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simple. </a:t>
            </a:r>
            <a:r>
              <a:rPr sz="2400" spc="-45" dirty="0">
                <a:solidFill>
                  <a:srgbClr val="00AF50"/>
                </a:solidFill>
                <a:latin typeface="Carlito"/>
                <a:cs typeface="Carlito"/>
              </a:rPr>
              <a:t>We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have to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use pickle.load() function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do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that.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The  primary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argument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of pickle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load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function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the file object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that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you  get by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opening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in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read-binary (rb)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mode.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28490" y="539622"/>
            <a:ext cx="42722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Binary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file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R/W</a:t>
            </a:r>
            <a:r>
              <a:rPr sz="3200" spc="-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5" dirty="0">
                <a:solidFill>
                  <a:srgbClr val="FF0000"/>
                </a:solidFill>
                <a:latin typeface="Carlito"/>
                <a:cs typeface="Carlito"/>
              </a:rPr>
              <a:t>Operation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0880" y="1392428"/>
            <a:ext cx="3302635" cy="5146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rlito"/>
                <a:cs typeface="Carlito"/>
              </a:rPr>
              <a:t>import</a:t>
            </a:r>
            <a:r>
              <a:rPr sz="1600" spc="10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pickle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arlito"/>
                <a:cs typeface="Carlito"/>
              </a:rPr>
              <a:t>output_file = </a:t>
            </a:r>
            <a:r>
              <a:rPr sz="1600" spc="-10" dirty="0">
                <a:latin typeface="Carlito"/>
                <a:cs typeface="Carlito"/>
              </a:rPr>
              <a:t>open("d:\\a.bin",</a:t>
            </a:r>
            <a:r>
              <a:rPr sz="1600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"wb")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arlito"/>
                <a:cs typeface="Carlito"/>
              </a:rPr>
              <a:t>myint </a:t>
            </a:r>
            <a:r>
              <a:rPr sz="1600" spc="-5" dirty="0">
                <a:latin typeface="Carlito"/>
                <a:cs typeface="Carlito"/>
              </a:rPr>
              <a:t>=</a:t>
            </a:r>
            <a:r>
              <a:rPr sz="160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42</a:t>
            </a:r>
            <a:endParaRPr sz="1600" dirty="0">
              <a:latin typeface="Carlito"/>
              <a:cs typeface="Carlito"/>
            </a:endParaRPr>
          </a:p>
          <a:p>
            <a:pPr marL="12700" marR="495934">
              <a:lnSpc>
                <a:spcPct val="100000"/>
              </a:lnSpc>
            </a:pPr>
            <a:r>
              <a:rPr sz="1600" spc="-15" dirty="0">
                <a:latin typeface="Carlito"/>
                <a:cs typeface="Carlito"/>
              </a:rPr>
              <a:t>mystring </a:t>
            </a:r>
            <a:r>
              <a:rPr sz="1600" spc="-5" dirty="0">
                <a:latin typeface="Carlito"/>
                <a:cs typeface="Carlito"/>
              </a:rPr>
              <a:t>= </a:t>
            </a:r>
            <a:r>
              <a:rPr sz="1600" spc="-10" dirty="0">
                <a:latin typeface="Carlito"/>
                <a:cs typeface="Carlito"/>
              </a:rPr>
              <a:t>"</a:t>
            </a:r>
            <a:r>
              <a:rPr lang="en-IN" sz="1600" spc="-10" dirty="0">
                <a:latin typeface="Carlito"/>
                <a:cs typeface="Carlito"/>
              </a:rPr>
              <a:t>moderndps.org</a:t>
            </a:r>
            <a:r>
              <a:rPr sz="1600" spc="-10" dirty="0">
                <a:latin typeface="Carlito"/>
                <a:cs typeface="Carlito"/>
              </a:rPr>
              <a:t>!"  mylist </a:t>
            </a:r>
            <a:r>
              <a:rPr sz="1600" spc="-5" dirty="0">
                <a:latin typeface="Carlito"/>
                <a:cs typeface="Carlito"/>
              </a:rPr>
              <a:t>= ["python", "sql",</a:t>
            </a:r>
            <a:r>
              <a:rPr sz="1600" spc="-6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"mysql"]</a:t>
            </a:r>
            <a:endParaRPr sz="16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600" spc="-15" dirty="0">
                <a:latin typeface="Carlito"/>
                <a:cs typeface="Carlito"/>
              </a:rPr>
              <a:t>mydict </a:t>
            </a:r>
            <a:r>
              <a:rPr sz="1600" spc="-5" dirty="0">
                <a:latin typeface="Carlito"/>
                <a:cs typeface="Carlito"/>
              </a:rPr>
              <a:t>= { "name": </a:t>
            </a:r>
            <a:r>
              <a:rPr sz="1600" spc="-10" dirty="0">
                <a:latin typeface="Carlito"/>
                <a:cs typeface="Carlito"/>
              </a:rPr>
              <a:t>"ABC", </a:t>
            </a:r>
            <a:r>
              <a:rPr sz="1600" spc="-5" dirty="0">
                <a:latin typeface="Carlito"/>
                <a:cs typeface="Carlito"/>
              </a:rPr>
              <a:t>"job": </a:t>
            </a:r>
            <a:r>
              <a:rPr sz="1600" spc="-10" dirty="0">
                <a:latin typeface="Carlito"/>
                <a:cs typeface="Carlito"/>
              </a:rPr>
              <a:t>"XYZ" </a:t>
            </a:r>
            <a:r>
              <a:rPr sz="1600" spc="-5" dirty="0">
                <a:latin typeface="Carlito"/>
                <a:cs typeface="Carlito"/>
              </a:rPr>
              <a:t>}  </a:t>
            </a:r>
            <a:r>
              <a:rPr sz="1600" spc="-10" dirty="0">
                <a:latin typeface="Carlito"/>
                <a:cs typeface="Carlito"/>
              </a:rPr>
              <a:t>pickle.dump(myint, </a:t>
            </a:r>
            <a:r>
              <a:rPr sz="1600" spc="-5" dirty="0">
                <a:latin typeface="Carlito"/>
                <a:cs typeface="Carlito"/>
              </a:rPr>
              <a:t>output_file)  pickle.dump(mystring, output_file)  </a:t>
            </a:r>
            <a:r>
              <a:rPr sz="1600" spc="-10" dirty="0">
                <a:latin typeface="Carlito"/>
                <a:cs typeface="Carlito"/>
              </a:rPr>
              <a:t>pickle.dump(mylist, </a:t>
            </a:r>
            <a:r>
              <a:rPr sz="1600" spc="-5" dirty="0">
                <a:latin typeface="Carlito"/>
                <a:cs typeface="Carlito"/>
              </a:rPr>
              <a:t>output_file)  </a:t>
            </a:r>
            <a:r>
              <a:rPr sz="1600" spc="-10" dirty="0">
                <a:latin typeface="Carlito"/>
                <a:cs typeface="Carlito"/>
              </a:rPr>
              <a:t>pickle.dump(mydict, </a:t>
            </a:r>
            <a:r>
              <a:rPr sz="1600" spc="-5" dirty="0">
                <a:latin typeface="Carlito"/>
                <a:cs typeface="Carlito"/>
              </a:rPr>
              <a:t>output_file)  output_file.close()</a:t>
            </a:r>
            <a:endParaRPr sz="1600" dirty="0">
              <a:latin typeface="Carlito"/>
              <a:cs typeface="Carlito"/>
            </a:endParaRPr>
          </a:p>
          <a:p>
            <a:pPr marL="12700" marR="432434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arlito"/>
                <a:cs typeface="Carlito"/>
              </a:rPr>
              <a:t>input_file = open("d:\\a.bin", </a:t>
            </a:r>
            <a:r>
              <a:rPr sz="1600" spc="-10" dirty="0">
                <a:latin typeface="Carlito"/>
                <a:cs typeface="Carlito"/>
              </a:rPr>
              <a:t>"rb")  myint </a:t>
            </a:r>
            <a:r>
              <a:rPr sz="1600" spc="-5" dirty="0">
                <a:latin typeface="Carlito"/>
                <a:cs typeface="Carlito"/>
              </a:rPr>
              <a:t>= pickle.load(input_file)  </a:t>
            </a:r>
            <a:r>
              <a:rPr sz="1600" spc="-15" dirty="0">
                <a:latin typeface="Carlito"/>
                <a:cs typeface="Carlito"/>
              </a:rPr>
              <a:t>mystring </a:t>
            </a:r>
            <a:r>
              <a:rPr sz="1600" spc="-5" dirty="0">
                <a:latin typeface="Carlito"/>
                <a:cs typeface="Carlito"/>
              </a:rPr>
              <a:t>= pickle.load(input_file)  </a:t>
            </a:r>
            <a:r>
              <a:rPr sz="1600" spc="-10" dirty="0">
                <a:latin typeface="Carlito"/>
                <a:cs typeface="Carlito"/>
              </a:rPr>
              <a:t>mylist </a:t>
            </a:r>
            <a:r>
              <a:rPr sz="1600" spc="-5" dirty="0">
                <a:latin typeface="Carlito"/>
                <a:cs typeface="Carlito"/>
              </a:rPr>
              <a:t>= pickle.load(input_file)  </a:t>
            </a:r>
            <a:r>
              <a:rPr sz="1600" spc="-15" dirty="0">
                <a:latin typeface="Carlito"/>
                <a:cs typeface="Carlito"/>
              </a:rPr>
              <a:t>mydict </a:t>
            </a:r>
            <a:r>
              <a:rPr sz="1600" spc="-5" dirty="0">
                <a:latin typeface="Carlito"/>
                <a:cs typeface="Carlito"/>
              </a:rPr>
              <a:t>= pickle.load(input_file)  </a:t>
            </a:r>
            <a:r>
              <a:rPr sz="1600" spc="-10" dirty="0">
                <a:latin typeface="Carlito"/>
                <a:cs typeface="Carlito"/>
              </a:rPr>
              <a:t>print("myint </a:t>
            </a:r>
            <a:r>
              <a:rPr sz="1600" spc="-5" dirty="0">
                <a:latin typeface="Carlito"/>
                <a:cs typeface="Carlito"/>
              </a:rPr>
              <a:t>= </a:t>
            </a:r>
            <a:r>
              <a:rPr sz="1600" spc="-10" dirty="0">
                <a:latin typeface="Carlito"/>
                <a:cs typeface="Carlito"/>
              </a:rPr>
              <a:t>%s" </a:t>
            </a:r>
            <a:r>
              <a:rPr sz="1600" spc="-5" dirty="0">
                <a:latin typeface="Carlito"/>
                <a:cs typeface="Carlito"/>
              </a:rPr>
              <a:t>% </a:t>
            </a:r>
            <a:r>
              <a:rPr sz="1600" spc="-10" dirty="0">
                <a:latin typeface="Carlito"/>
                <a:cs typeface="Carlito"/>
              </a:rPr>
              <a:t>myint)  print("mystring </a:t>
            </a:r>
            <a:r>
              <a:rPr sz="1600" spc="-5" dirty="0">
                <a:latin typeface="Carlito"/>
                <a:cs typeface="Carlito"/>
              </a:rPr>
              <a:t>= </a:t>
            </a:r>
            <a:r>
              <a:rPr sz="1600" spc="-10" dirty="0">
                <a:latin typeface="Carlito"/>
                <a:cs typeface="Carlito"/>
              </a:rPr>
              <a:t>%s" </a:t>
            </a:r>
            <a:r>
              <a:rPr sz="1600" spc="-5" dirty="0">
                <a:latin typeface="Carlito"/>
                <a:cs typeface="Carlito"/>
              </a:rPr>
              <a:t>% </a:t>
            </a:r>
            <a:r>
              <a:rPr sz="1600" spc="-10" dirty="0">
                <a:latin typeface="Carlito"/>
                <a:cs typeface="Carlito"/>
              </a:rPr>
              <a:t>mystring)  print("mylist </a:t>
            </a:r>
            <a:r>
              <a:rPr sz="1600" spc="-5" dirty="0">
                <a:latin typeface="Carlito"/>
                <a:cs typeface="Carlito"/>
              </a:rPr>
              <a:t>= </a:t>
            </a:r>
            <a:r>
              <a:rPr sz="1600" spc="-10" dirty="0">
                <a:latin typeface="Carlito"/>
                <a:cs typeface="Carlito"/>
              </a:rPr>
              <a:t>%s" </a:t>
            </a:r>
            <a:r>
              <a:rPr sz="1600" spc="-5" dirty="0">
                <a:latin typeface="Carlito"/>
                <a:cs typeface="Carlito"/>
              </a:rPr>
              <a:t>% </a:t>
            </a:r>
            <a:r>
              <a:rPr sz="1600" spc="-10" dirty="0">
                <a:latin typeface="Carlito"/>
                <a:cs typeface="Carlito"/>
              </a:rPr>
              <a:t>mylist)  print("mydict </a:t>
            </a:r>
            <a:r>
              <a:rPr sz="1600" spc="-5" dirty="0">
                <a:latin typeface="Carlito"/>
                <a:cs typeface="Carlito"/>
              </a:rPr>
              <a:t>= </a:t>
            </a:r>
            <a:r>
              <a:rPr sz="1600" spc="-10" dirty="0">
                <a:latin typeface="Carlito"/>
                <a:cs typeface="Carlito"/>
              </a:rPr>
              <a:t>%s" </a:t>
            </a:r>
            <a:r>
              <a:rPr sz="1600" spc="-5" dirty="0">
                <a:latin typeface="Carlito"/>
                <a:cs typeface="Carlito"/>
              </a:rPr>
              <a:t>% </a:t>
            </a:r>
            <a:r>
              <a:rPr sz="1600" spc="-15" dirty="0">
                <a:latin typeface="Carlito"/>
                <a:cs typeface="Carlito"/>
              </a:rPr>
              <a:t>mydict)  </a:t>
            </a:r>
            <a:r>
              <a:rPr sz="1600" spc="-5" dirty="0">
                <a:latin typeface="Carlito"/>
                <a:cs typeface="Carlito"/>
              </a:rPr>
              <a:t>input_file.close()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99305" y="901659"/>
            <a:ext cx="4736465" cy="146621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312545">
              <a:lnSpc>
                <a:spcPct val="100000"/>
              </a:lnSpc>
              <a:spcBef>
                <a:spcPts val="1090"/>
              </a:spcBef>
            </a:pP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using pickle</a:t>
            </a:r>
            <a:r>
              <a:rPr sz="3200" spc="-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module</a:t>
            </a:r>
            <a:endParaRPr sz="3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In this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program  we 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open a.bin file </a:t>
            </a:r>
            <a:r>
              <a:rPr sz="2400" spc="40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in</a:t>
            </a:r>
            <a:endParaRPr sz="2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binary 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mode  using  ‘wb’</a:t>
            </a:r>
            <a:r>
              <a:rPr sz="2400" spc="-8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specification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99305" y="2341879"/>
            <a:ext cx="4737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9770" algn="l"/>
                <a:tab pos="1697989" algn="l"/>
                <a:tab pos="2385695" algn="l"/>
                <a:tab pos="3235960" algn="l"/>
                <a:tab pos="4119245" algn="l"/>
                <a:tab pos="4570095" algn="l"/>
              </a:tabLst>
            </a:pP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and	c</a:t>
            </a:r>
            <a:r>
              <a:rPr sz="2400" spc="-30" dirty="0">
                <a:solidFill>
                  <a:srgbClr val="00AF50"/>
                </a:solidFill>
                <a:latin typeface="Carlito"/>
                <a:cs typeface="Carlito"/>
              </a:rPr>
              <a:t>r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e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a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t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e	and	</a:t>
            </a:r>
            <a:r>
              <a:rPr sz="2400" spc="-30" dirty="0">
                <a:solidFill>
                  <a:srgbClr val="00AF50"/>
                </a:solidFill>
                <a:latin typeface="Carlito"/>
                <a:cs typeface="Carlito"/>
              </a:rPr>
              <a:t>s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t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</a:t>
            </a:r>
            <a:r>
              <a:rPr sz="2400" spc="-40" dirty="0">
                <a:solidFill>
                  <a:srgbClr val="00AF50"/>
                </a:solidFill>
                <a:latin typeface="Carlito"/>
                <a:cs typeface="Carlito"/>
              </a:rPr>
              <a:t>r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e	</a:t>
            </a:r>
            <a:r>
              <a:rPr sz="2400" spc="-40" dirty="0">
                <a:solidFill>
                  <a:srgbClr val="00AF50"/>
                </a:solidFill>
                <a:latin typeface="Carlito"/>
                <a:cs typeface="Carlito"/>
              </a:rPr>
              <a:t>v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alue	in	4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99305" y="2707640"/>
            <a:ext cx="28448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692275" algn="l"/>
              </a:tabLst>
            </a:pP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different	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data 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n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t,</a:t>
            </a:r>
            <a:r>
              <a:rPr sz="2400" spc="-30" dirty="0">
                <a:solidFill>
                  <a:srgbClr val="00AF50"/>
                </a:solidFill>
                <a:latin typeface="Carlito"/>
                <a:cs typeface="Carlito"/>
              </a:rPr>
              <a:t>s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trin</a:t>
            </a:r>
            <a:r>
              <a:rPr sz="2400" spc="20" dirty="0">
                <a:solidFill>
                  <a:srgbClr val="00AF50"/>
                </a:solidFill>
                <a:latin typeface="Carlito"/>
                <a:cs typeface="Carlito"/>
              </a:rPr>
              <a:t>g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,li</a:t>
            </a:r>
            <a:r>
              <a:rPr sz="2400" spc="-40" dirty="0">
                <a:solidFill>
                  <a:srgbClr val="00AF50"/>
                </a:solidFill>
                <a:latin typeface="Carlito"/>
                <a:cs typeface="Carlito"/>
              </a:rPr>
              <a:t>s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,dic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t</a:t>
            </a:r>
            <a:r>
              <a:rPr sz="2400" spc="-175" dirty="0">
                <a:solidFill>
                  <a:srgbClr val="00AF50"/>
                </a:solidFill>
                <a:latin typeface="Carlito"/>
                <a:cs typeface="Carlito"/>
              </a:rPr>
              <a:t>.</a:t>
            </a:r>
            <a:r>
              <a:rPr sz="2400" spc="-75" dirty="0">
                <a:solidFill>
                  <a:srgbClr val="00AF50"/>
                </a:solidFill>
                <a:latin typeface="Carlito"/>
                <a:cs typeface="Carlito"/>
              </a:rPr>
              <a:t>W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r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i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t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33056" y="2707640"/>
            <a:ext cx="10553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objects</a:t>
            </a:r>
            <a:endParaRPr sz="2400">
              <a:latin typeface="Carlito"/>
              <a:cs typeface="Carlito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these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23326" y="2707640"/>
            <a:ext cx="5130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112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.</a:t>
            </a:r>
            <a:r>
              <a:rPr sz="2400" spc="5" dirty="0">
                <a:solidFill>
                  <a:srgbClr val="00AF50"/>
                </a:solidFill>
                <a:latin typeface="Carlito"/>
                <a:cs typeface="Carlito"/>
              </a:rPr>
              <a:t>e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.  i</a:t>
            </a:r>
            <a:r>
              <a:rPr sz="2400" spc="-30" dirty="0">
                <a:solidFill>
                  <a:srgbClr val="00AF50"/>
                </a:solidFill>
                <a:latin typeface="Carlito"/>
                <a:cs typeface="Carlito"/>
              </a:rPr>
              <a:t>n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t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o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99305" y="3439414"/>
            <a:ext cx="473773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binary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using pickle.dump() 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method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then close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this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open 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same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for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reading </a:t>
            </a:r>
            <a:r>
              <a:rPr sz="2400" spc="-40" dirty="0">
                <a:solidFill>
                  <a:srgbClr val="00AF50"/>
                </a:solidFill>
                <a:latin typeface="Carlito"/>
                <a:cs typeface="Carlito"/>
              </a:rPr>
              <a:t>operation.We 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read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content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using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load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method() 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display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value read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from</a:t>
            </a:r>
            <a:r>
              <a:rPr sz="2400" spc="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file.</a:t>
            </a:r>
            <a:endParaRPr sz="2400">
              <a:latin typeface="Carlito"/>
              <a:cs typeface="Carlito"/>
            </a:endParaRPr>
          </a:p>
          <a:p>
            <a:pPr marL="12700" marR="6985" algn="just">
              <a:lnSpc>
                <a:spcPct val="100000"/>
              </a:lnSpc>
            </a:pPr>
            <a:r>
              <a:rPr sz="2400" spc="-11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use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dump and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load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we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have 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to 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import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pickle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module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first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of</a:t>
            </a:r>
            <a:r>
              <a:rPr sz="2400" spc="-5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all.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01058" y="539622"/>
            <a:ext cx="430276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026920">
              <a:lnSpc>
                <a:spcPct val="100000"/>
              </a:lnSpc>
              <a:spcBef>
                <a:spcPts val="105"/>
              </a:spcBef>
            </a:pPr>
            <a:r>
              <a:rPr sz="3200" spc="-15" dirty="0">
                <a:solidFill>
                  <a:srgbClr val="FF0000"/>
                </a:solidFill>
                <a:latin typeface="Carlito"/>
                <a:cs typeface="Carlito"/>
              </a:rPr>
              <a:t>Iteration</a:t>
            </a:r>
            <a:r>
              <a:rPr sz="3200" spc="-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over 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Binary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file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-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pickle</a:t>
            </a:r>
            <a:r>
              <a:rPr sz="3200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module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7327" y="1617725"/>
            <a:ext cx="3301365" cy="2951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rlito"/>
                <a:cs typeface="Carlito"/>
              </a:rPr>
              <a:t>import</a:t>
            </a:r>
            <a:r>
              <a:rPr sz="1600" spc="5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pickle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arlito"/>
                <a:cs typeface="Carlito"/>
              </a:rPr>
              <a:t>output_file = open("d:\\a.bin",</a:t>
            </a:r>
            <a:r>
              <a:rPr sz="1600" spc="-35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"wb")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arlito"/>
                <a:cs typeface="Carlito"/>
              </a:rPr>
              <a:t>myint </a:t>
            </a:r>
            <a:r>
              <a:rPr sz="1600" spc="-5" dirty="0">
                <a:latin typeface="Carlito"/>
                <a:cs typeface="Carlito"/>
              </a:rPr>
              <a:t>=</a:t>
            </a:r>
            <a:r>
              <a:rPr sz="1600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42</a:t>
            </a:r>
            <a:endParaRPr sz="1600" dirty="0">
              <a:latin typeface="Carlito"/>
              <a:cs typeface="Carlito"/>
            </a:endParaRPr>
          </a:p>
          <a:p>
            <a:pPr marL="12700" marR="495300">
              <a:lnSpc>
                <a:spcPct val="100000"/>
              </a:lnSpc>
            </a:pPr>
            <a:r>
              <a:rPr sz="1600" spc="-15" dirty="0">
                <a:latin typeface="Carlito"/>
                <a:cs typeface="Carlito"/>
              </a:rPr>
              <a:t>mystring </a:t>
            </a:r>
            <a:r>
              <a:rPr sz="1600" spc="-5" dirty="0">
                <a:latin typeface="Carlito"/>
                <a:cs typeface="Carlito"/>
              </a:rPr>
              <a:t>= </a:t>
            </a:r>
            <a:r>
              <a:rPr sz="1600" spc="-10" dirty="0">
                <a:latin typeface="Carlito"/>
                <a:cs typeface="Carlito"/>
              </a:rPr>
              <a:t>"</a:t>
            </a:r>
            <a:r>
              <a:rPr lang="en-IN" sz="1600" spc="-10" dirty="0">
                <a:latin typeface="Carlito"/>
                <a:cs typeface="Carlito"/>
              </a:rPr>
              <a:t>moderndps.org</a:t>
            </a:r>
            <a:r>
              <a:rPr sz="1600" spc="-10" dirty="0">
                <a:latin typeface="Carlito"/>
                <a:cs typeface="Carlito"/>
              </a:rPr>
              <a:t>!"  mylist </a:t>
            </a:r>
            <a:r>
              <a:rPr sz="1600" spc="-5" dirty="0">
                <a:latin typeface="Carlito"/>
                <a:cs typeface="Carlito"/>
              </a:rPr>
              <a:t>= ["python", "sql",</a:t>
            </a:r>
            <a:r>
              <a:rPr sz="1600" spc="-6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"mysql"]</a:t>
            </a:r>
            <a:endParaRPr sz="16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600" spc="-15" dirty="0">
                <a:latin typeface="Carlito"/>
                <a:cs typeface="Carlito"/>
              </a:rPr>
              <a:t>mydict </a:t>
            </a:r>
            <a:r>
              <a:rPr sz="1600" spc="-5" dirty="0">
                <a:latin typeface="Carlito"/>
                <a:cs typeface="Carlito"/>
              </a:rPr>
              <a:t>= { "name": "ABC", "job": </a:t>
            </a:r>
            <a:r>
              <a:rPr sz="1600" spc="-10" dirty="0">
                <a:latin typeface="Carlito"/>
                <a:cs typeface="Carlito"/>
              </a:rPr>
              <a:t>"XYZ" </a:t>
            </a:r>
            <a:r>
              <a:rPr sz="1600" spc="-5" dirty="0">
                <a:latin typeface="Carlito"/>
                <a:cs typeface="Carlito"/>
              </a:rPr>
              <a:t>}  </a:t>
            </a:r>
            <a:r>
              <a:rPr sz="1600" spc="-10" dirty="0">
                <a:latin typeface="Carlito"/>
                <a:cs typeface="Carlito"/>
              </a:rPr>
              <a:t>pickle.dump(myint, </a:t>
            </a:r>
            <a:r>
              <a:rPr sz="1600" spc="-5" dirty="0">
                <a:latin typeface="Carlito"/>
                <a:cs typeface="Carlito"/>
              </a:rPr>
              <a:t>output_file)  pickle.dump(mystring, output_file)  pickle.dump(mylist, output_file)  </a:t>
            </a:r>
            <a:r>
              <a:rPr sz="1600" spc="-10" dirty="0">
                <a:latin typeface="Carlito"/>
                <a:cs typeface="Carlito"/>
              </a:rPr>
              <a:t>pickle.dump(mydict, </a:t>
            </a:r>
            <a:r>
              <a:rPr sz="1600" spc="-5" dirty="0">
                <a:latin typeface="Carlito"/>
                <a:cs typeface="Carlito"/>
              </a:rPr>
              <a:t>output_file)  output_file.close()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arlito"/>
                <a:cs typeface="Carlito"/>
              </a:rPr>
              <a:t>with open("d:\\a.bin", "rb") as</a:t>
            </a:r>
            <a:r>
              <a:rPr sz="1600" spc="-20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f: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7327" y="4544314"/>
            <a:ext cx="2245995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rlito"/>
                <a:cs typeface="Carlito"/>
              </a:rPr>
              <a:t>while </a:t>
            </a:r>
            <a:r>
              <a:rPr sz="1600" spc="-30" dirty="0">
                <a:latin typeface="Carlito"/>
                <a:cs typeface="Carlito"/>
              </a:rPr>
              <a:t>True:</a:t>
            </a:r>
            <a:endParaRPr sz="1600">
              <a:latin typeface="Carlito"/>
              <a:cs typeface="Carlito"/>
            </a:endParaRPr>
          </a:p>
          <a:p>
            <a:pPr marL="563880">
              <a:lnSpc>
                <a:spcPct val="100000"/>
              </a:lnSpc>
            </a:pPr>
            <a:r>
              <a:rPr sz="1600" dirty="0">
                <a:latin typeface="Carlito"/>
                <a:cs typeface="Carlito"/>
              </a:rPr>
              <a:t>try:</a:t>
            </a:r>
            <a:endParaRPr sz="1600">
              <a:latin typeface="Carlito"/>
              <a:cs typeface="Carlito"/>
            </a:endParaRPr>
          </a:p>
          <a:p>
            <a:pPr marL="748665" marR="508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arlito"/>
                <a:cs typeface="Carlito"/>
              </a:rPr>
              <a:t>r=pickle.load(f)  </a:t>
            </a:r>
            <a:r>
              <a:rPr sz="1600" spc="-10" dirty="0">
                <a:latin typeface="Carlito"/>
                <a:cs typeface="Carlito"/>
              </a:rPr>
              <a:t>print(r)  print(“Next</a:t>
            </a:r>
            <a:r>
              <a:rPr sz="1600" spc="-4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data")</a:t>
            </a:r>
            <a:endParaRPr sz="1600">
              <a:latin typeface="Carlito"/>
              <a:cs typeface="Carlito"/>
            </a:endParaRPr>
          </a:p>
          <a:p>
            <a:pPr marL="748665" marR="292735" indent="-184785">
              <a:lnSpc>
                <a:spcPct val="100000"/>
              </a:lnSpc>
            </a:pPr>
            <a:r>
              <a:rPr sz="1600" spc="-20" dirty="0">
                <a:latin typeface="Carlito"/>
                <a:cs typeface="Carlito"/>
              </a:rPr>
              <a:t>except </a:t>
            </a:r>
            <a:r>
              <a:rPr sz="1600" spc="-15" dirty="0">
                <a:latin typeface="Carlito"/>
                <a:cs typeface="Carlito"/>
              </a:rPr>
              <a:t>EOFError:  </a:t>
            </a:r>
            <a:r>
              <a:rPr sz="1600" spc="-10" dirty="0">
                <a:latin typeface="Carlito"/>
                <a:cs typeface="Carlito"/>
              </a:rPr>
              <a:t>break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Carlito"/>
                <a:cs typeface="Carlito"/>
              </a:rPr>
              <a:t>f.close()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44951" y="4651247"/>
            <a:ext cx="198120" cy="1221105"/>
          </a:xfrm>
          <a:custGeom>
            <a:avLst/>
            <a:gdLst/>
            <a:ahLst/>
            <a:cxnLst/>
            <a:rect l="l" t="t" r="r" b="b"/>
            <a:pathLst>
              <a:path w="198119" h="1221104">
                <a:moveTo>
                  <a:pt x="0" y="0"/>
                </a:moveTo>
                <a:lnTo>
                  <a:pt x="38570" y="1293"/>
                </a:lnTo>
                <a:lnTo>
                  <a:pt x="70056" y="4825"/>
                </a:lnTo>
                <a:lnTo>
                  <a:pt x="91279" y="10072"/>
                </a:lnTo>
                <a:lnTo>
                  <a:pt x="99060" y="16509"/>
                </a:lnTo>
                <a:lnTo>
                  <a:pt x="99060" y="593851"/>
                </a:lnTo>
                <a:lnTo>
                  <a:pt x="106840" y="600289"/>
                </a:lnTo>
                <a:lnTo>
                  <a:pt x="128063" y="605535"/>
                </a:lnTo>
                <a:lnTo>
                  <a:pt x="159549" y="609068"/>
                </a:lnTo>
                <a:lnTo>
                  <a:pt x="198120" y="610361"/>
                </a:lnTo>
                <a:lnTo>
                  <a:pt x="159549" y="611655"/>
                </a:lnTo>
                <a:lnTo>
                  <a:pt x="128063" y="615187"/>
                </a:lnTo>
                <a:lnTo>
                  <a:pt x="106840" y="620434"/>
                </a:lnTo>
                <a:lnTo>
                  <a:pt x="99060" y="626871"/>
                </a:lnTo>
                <a:lnTo>
                  <a:pt x="99060" y="1204214"/>
                </a:lnTo>
                <a:lnTo>
                  <a:pt x="91279" y="1210640"/>
                </a:lnTo>
                <a:lnTo>
                  <a:pt x="70056" y="1215888"/>
                </a:lnTo>
                <a:lnTo>
                  <a:pt x="38570" y="1219426"/>
                </a:lnTo>
                <a:lnTo>
                  <a:pt x="0" y="1220723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04742" y="5095747"/>
            <a:ext cx="1213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rlito"/>
                <a:cs typeface="Carlito"/>
              </a:rPr>
              <a:t>Read</a:t>
            </a:r>
            <a:r>
              <a:rPr sz="1800" spc="-5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objects  one by</a:t>
            </a:r>
            <a:r>
              <a:rPr sz="1800" spc="-2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one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17819" y="751408"/>
            <a:ext cx="2425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7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924305" y="1443989"/>
            <a:ext cx="7560945" cy="0"/>
          </a:xfrm>
          <a:custGeom>
            <a:avLst/>
            <a:gdLst/>
            <a:ahLst/>
            <a:cxnLst/>
            <a:rect l="l" t="t" r="r" b="b"/>
            <a:pathLst>
              <a:path w="7560945">
                <a:moveTo>
                  <a:pt x="0" y="0"/>
                </a:moveTo>
                <a:lnTo>
                  <a:pt x="7560818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6737" y="1713357"/>
            <a:ext cx="7890509" cy="459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985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file is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sequence of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bytes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on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disk/permanent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storage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where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a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group 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of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related data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stored.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File is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created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permanent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storage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of</a:t>
            </a:r>
            <a:r>
              <a:rPr sz="2000" spc="16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data.</a:t>
            </a:r>
            <a:endParaRPr sz="2000">
              <a:latin typeface="Carlito"/>
              <a:cs typeface="Carlito"/>
            </a:endParaRPr>
          </a:p>
          <a:p>
            <a:pPr marL="12700" marR="5080" algn="just">
              <a:lnSpc>
                <a:spcPct val="100000"/>
              </a:lnSpc>
            </a:pP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In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programming,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Sometimes, it is not enough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only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display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on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the 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console. Those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data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be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retrieved later on,then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the concept of file  handling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comes.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It is impossible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to recover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programmatically generated 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data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again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again. </a:t>
            </a:r>
            <a:r>
              <a:rPr sz="2000" spc="-35" dirty="0">
                <a:solidFill>
                  <a:srgbClr val="00AF50"/>
                </a:solidFill>
                <a:latin typeface="Carlito"/>
                <a:cs typeface="Carlito"/>
              </a:rPr>
              <a:t>However,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if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we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need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do </a:t>
            </a:r>
            <a:r>
              <a:rPr sz="2000" spc="-20" dirty="0">
                <a:solidFill>
                  <a:srgbClr val="00AF50"/>
                </a:solidFill>
                <a:latin typeface="Carlito"/>
                <a:cs typeface="Carlito"/>
              </a:rPr>
              <a:t>so,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we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may </a:t>
            </a:r>
            <a:r>
              <a:rPr sz="2000" spc="-20" dirty="0">
                <a:solidFill>
                  <a:srgbClr val="00AF50"/>
                </a:solidFill>
                <a:latin typeface="Carlito"/>
                <a:cs typeface="Carlito"/>
              </a:rPr>
              <a:t>store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it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onto 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000" spc="-20" dirty="0">
                <a:solidFill>
                  <a:srgbClr val="00AF50"/>
                </a:solidFill>
                <a:latin typeface="Carlito"/>
                <a:cs typeface="Carlito"/>
              </a:rPr>
              <a:t>system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which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is not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volatile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can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be accessed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every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time.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Here, 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comes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need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of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file handling in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5" dirty="0">
                <a:solidFill>
                  <a:srgbClr val="00AF50"/>
                </a:solidFill>
                <a:latin typeface="Carlito"/>
                <a:cs typeface="Carlito"/>
              </a:rPr>
              <a:t>Python.</a:t>
            </a:r>
            <a:endParaRPr sz="2000">
              <a:latin typeface="Carlito"/>
              <a:cs typeface="Carlito"/>
            </a:endParaRPr>
          </a:p>
          <a:p>
            <a:pPr marL="12700" marR="5080" algn="just">
              <a:lnSpc>
                <a:spcPct val="100000"/>
              </a:lnSpc>
            </a:pP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File handling in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Python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enables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us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create, update,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read,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delete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the 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files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stored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on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000" spc="-20" dirty="0">
                <a:solidFill>
                  <a:srgbClr val="00AF50"/>
                </a:solidFill>
                <a:latin typeface="Carlito"/>
                <a:cs typeface="Carlito"/>
              </a:rPr>
              <a:t>system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through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our python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program.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following  operations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can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be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performed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on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file.</a:t>
            </a:r>
            <a:endParaRPr sz="2000">
              <a:latin typeface="Carlito"/>
              <a:cs typeface="Carlito"/>
            </a:endParaRPr>
          </a:p>
          <a:p>
            <a:pPr marL="12700" algn="just">
              <a:lnSpc>
                <a:spcPct val="100000"/>
              </a:lnSpc>
            </a:pP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In Python,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File Handling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consists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of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following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three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steps: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Open the</a:t>
            </a:r>
            <a:r>
              <a:rPr sz="2000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file.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Process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file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i.e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perform read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or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write</a:t>
            </a:r>
            <a:r>
              <a:rPr sz="2000" spc="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operation.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Close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file.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82544" y="882776"/>
            <a:ext cx="598424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Insert/append </a:t>
            </a:r>
            <a:r>
              <a:rPr sz="3200" spc="-20" dirty="0">
                <a:solidFill>
                  <a:srgbClr val="FF0000"/>
                </a:solidFill>
                <a:latin typeface="Carlito"/>
                <a:cs typeface="Carlito"/>
              </a:rPr>
              <a:t>record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in a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Binary file</a:t>
            </a:r>
            <a:endParaRPr sz="3200">
              <a:latin typeface="Carlito"/>
              <a:cs typeface="Carlito"/>
            </a:endParaRPr>
          </a:p>
          <a:p>
            <a:pPr marR="5080" algn="r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-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pickle</a:t>
            </a:r>
            <a:r>
              <a:rPr sz="3200" spc="-8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module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7327" y="2418333"/>
            <a:ext cx="513270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134745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Carlito"/>
                <a:cs typeface="Carlito"/>
              </a:rPr>
              <a:t>rollno </a:t>
            </a:r>
            <a:r>
              <a:rPr sz="2000" dirty="0">
                <a:latin typeface="Carlito"/>
                <a:cs typeface="Carlito"/>
              </a:rPr>
              <a:t>= </a:t>
            </a:r>
            <a:r>
              <a:rPr sz="2000" spc="-5" dirty="0">
                <a:latin typeface="Carlito"/>
                <a:cs typeface="Carlito"/>
              </a:rPr>
              <a:t>int(input('Enter </a:t>
            </a:r>
            <a:r>
              <a:rPr sz="2000" spc="-15" dirty="0">
                <a:latin typeface="Carlito"/>
                <a:cs typeface="Carlito"/>
              </a:rPr>
              <a:t>roll </a:t>
            </a:r>
            <a:r>
              <a:rPr sz="2000" dirty="0">
                <a:latin typeface="Carlito"/>
                <a:cs typeface="Carlito"/>
              </a:rPr>
              <a:t>number:'))  </a:t>
            </a:r>
            <a:r>
              <a:rPr sz="2000" spc="-5" dirty="0">
                <a:latin typeface="Carlito"/>
                <a:cs typeface="Carlito"/>
              </a:rPr>
              <a:t>name </a:t>
            </a:r>
            <a:r>
              <a:rPr sz="2000" dirty="0">
                <a:latin typeface="Carlito"/>
                <a:cs typeface="Carlito"/>
              </a:rPr>
              <a:t>= </a:t>
            </a:r>
            <a:r>
              <a:rPr sz="2000" spc="-5" dirty="0">
                <a:latin typeface="Carlito"/>
                <a:cs typeface="Carlito"/>
              </a:rPr>
              <a:t>input('Enter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Name:')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rlito"/>
                <a:cs typeface="Carlito"/>
              </a:rPr>
              <a:t>marks </a:t>
            </a:r>
            <a:r>
              <a:rPr sz="2000" dirty="0">
                <a:latin typeface="Carlito"/>
                <a:cs typeface="Carlito"/>
              </a:rPr>
              <a:t>= </a:t>
            </a:r>
            <a:r>
              <a:rPr sz="2000" spc="-5" dirty="0">
                <a:latin typeface="Carlito"/>
                <a:cs typeface="Carlito"/>
              </a:rPr>
              <a:t>int(input('Enter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Marks'))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arlito"/>
                <a:cs typeface="Carlito"/>
              </a:rPr>
              <a:t>#Creating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5" dirty="0">
                <a:latin typeface="Carlito"/>
                <a:cs typeface="Carlito"/>
              </a:rPr>
              <a:t> dictionary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arlito"/>
                <a:cs typeface="Carlito"/>
              </a:rPr>
              <a:t>rec </a:t>
            </a:r>
            <a:r>
              <a:rPr sz="2000" dirty="0">
                <a:latin typeface="Carlito"/>
                <a:cs typeface="Carlito"/>
              </a:rPr>
              <a:t>=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{'Rollno':rollno,'Name':name,'Marks':marks}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7327" y="4552569"/>
            <a:ext cx="306451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rlito"/>
                <a:cs typeface="Carlito"/>
              </a:rPr>
              <a:t>#Writing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5" dirty="0">
                <a:latin typeface="Carlito"/>
                <a:cs typeface="Carlito"/>
              </a:rPr>
              <a:t>Dictionary</a:t>
            </a:r>
            <a:endParaRPr sz="20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Carlito"/>
                <a:cs typeface="Carlito"/>
              </a:rPr>
              <a:t>f = </a:t>
            </a:r>
            <a:r>
              <a:rPr sz="2000" spc="-5" dirty="0">
                <a:latin typeface="Carlito"/>
                <a:cs typeface="Carlito"/>
              </a:rPr>
              <a:t>open('d:/student.dat','ab')  pickle.dump(rec,f)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20" dirty="0">
                <a:latin typeface="Carlito"/>
                <a:cs typeface="Carlito"/>
              </a:rPr>
              <a:t>f.close()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67247" y="4710810"/>
            <a:ext cx="29521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Here </a:t>
            </a:r>
            <a:r>
              <a:rPr sz="2400" spc="-15" dirty="0">
                <a:solidFill>
                  <a:srgbClr val="FF0000"/>
                </a:solidFill>
                <a:latin typeface="Carlito"/>
                <a:cs typeface="Carlito"/>
              </a:rPr>
              <a:t>we are </a:t>
            </a: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creating  </a:t>
            </a: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dictionary </a:t>
            </a:r>
            <a:r>
              <a:rPr sz="2400" spc="-15" dirty="0">
                <a:solidFill>
                  <a:srgbClr val="FF0000"/>
                </a:solidFill>
                <a:latin typeface="Carlito"/>
                <a:cs typeface="Carlito"/>
              </a:rPr>
              <a:t>rec to </a:t>
            </a: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dump 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it in </a:t>
            </a: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student.dat</a:t>
            </a:r>
            <a:r>
              <a:rPr sz="2400" spc="-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70220" y="4083050"/>
            <a:ext cx="1974850" cy="566420"/>
          </a:xfrm>
          <a:custGeom>
            <a:avLst/>
            <a:gdLst/>
            <a:ahLst/>
            <a:cxnLst/>
            <a:rect l="l" t="t" r="r" b="b"/>
            <a:pathLst>
              <a:path w="1974850" h="566420">
                <a:moveTo>
                  <a:pt x="75139" y="30683"/>
                </a:moveTo>
                <a:lnTo>
                  <a:pt x="71794" y="42864"/>
                </a:lnTo>
                <a:lnTo>
                  <a:pt x="1971421" y="565912"/>
                </a:lnTo>
                <a:lnTo>
                  <a:pt x="1974850" y="553593"/>
                </a:lnTo>
                <a:lnTo>
                  <a:pt x="75139" y="30683"/>
                </a:lnTo>
                <a:close/>
              </a:path>
              <a:path w="1974850" h="566420">
                <a:moveTo>
                  <a:pt x="83565" y="0"/>
                </a:moveTo>
                <a:lnTo>
                  <a:pt x="0" y="16510"/>
                </a:lnTo>
                <a:lnTo>
                  <a:pt x="63372" y="73532"/>
                </a:lnTo>
                <a:lnTo>
                  <a:pt x="71794" y="42864"/>
                </a:lnTo>
                <a:lnTo>
                  <a:pt x="59562" y="39497"/>
                </a:lnTo>
                <a:lnTo>
                  <a:pt x="62864" y="27305"/>
                </a:lnTo>
                <a:lnTo>
                  <a:pt x="76067" y="27305"/>
                </a:lnTo>
                <a:lnTo>
                  <a:pt x="83565" y="0"/>
                </a:lnTo>
                <a:close/>
              </a:path>
              <a:path w="1974850" h="566420">
                <a:moveTo>
                  <a:pt x="62864" y="27305"/>
                </a:moveTo>
                <a:lnTo>
                  <a:pt x="59562" y="39497"/>
                </a:lnTo>
                <a:lnTo>
                  <a:pt x="71794" y="42864"/>
                </a:lnTo>
                <a:lnTo>
                  <a:pt x="75139" y="30683"/>
                </a:lnTo>
                <a:lnTo>
                  <a:pt x="62864" y="27305"/>
                </a:lnTo>
                <a:close/>
              </a:path>
              <a:path w="1974850" h="566420">
                <a:moveTo>
                  <a:pt x="76067" y="27305"/>
                </a:moveTo>
                <a:lnTo>
                  <a:pt x="62864" y="27305"/>
                </a:lnTo>
                <a:lnTo>
                  <a:pt x="75139" y="30683"/>
                </a:lnTo>
                <a:lnTo>
                  <a:pt x="76067" y="2730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06800" y="900430"/>
            <a:ext cx="510032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3200" spc="-15" dirty="0">
                <a:solidFill>
                  <a:srgbClr val="FF0000"/>
                </a:solidFill>
                <a:latin typeface="Carlito"/>
                <a:cs typeface="Carlito"/>
              </a:rPr>
              <a:t>Read records from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a Binary</a:t>
            </a:r>
            <a:r>
              <a:rPr sz="3200" spc="-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3200">
              <a:latin typeface="Carlito"/>
              <a:cs typeface="Carlito"/>
            </a:endParaRPr>
          </a:p>
          <a:p>
            <a:pPr marR="7620" algn="r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-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pickle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module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7327" y="2418333"/>
            <a:ext cx="3790315" cy="3074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764540" indent="-2286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rlito"/>
                <a:cs typeface="Carlito"/>
              </a:rPr>
              <a:t>f = </a:t>
            </a:r>
            <a:r>
              <a:rPr sz="2000" spc="-5" dirty="0">
                <a:latin typeface="Carlito"/>
                <a:cs typeface="Carlito"/>
              </a:rPr>
              <a:t>open('d:/student.dat','rb')  while </a:t>
            </a:r>
            <a:r>
              <a:rPr sz="2000" spc="-25" dirty="0">
                <a:latin typeface="Carlito"/>
                <a:cs typeface="Carlito"/>
              </a:rPr>
              <a:t>True:</a:t>
            </a:r>
            <a:endParaRPr sz="20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</a:pPr>
            <a:r>
              <a:rPr sz="2000" dirty="0">
                <a:latin typeface="Carlito"/>
                <a:cs typeface="Carlito"/>
              </a:rPr>
              <a:t>try:</a:t>
            </a:r>
            <a:endParaRPr sz="2000">
              <a:latin typeface="Carlito"/>
              <a:cs typeface="Carlito"/>
            </a:endParaRPr>
          </a:p>
          <a:p>
            <a:pPr marL="698500">
              <a:lnSpc>
                <a:spcPct val="100000"/>
              </a:lnSpc>
            </a:pPr>
            <a:r>
              <a:rPr sz="2000" spc="-10" dirty="0">
                <a:latin typeface="Carlito"/>
                <a:cs typeface="Carlito"/>
              </a:rPr>
              <a:t>rec </a:t>
            </a:r>
            <a:r>
              <a:rPr sz="2000" dirty="0">
                <a:latin typeface="Carlito"/>
                <a:cs typeface="Carlito"/>
              </a:rPr>
              <a:t>=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pickle.load(f)</a:t>
            </a:r>
            <a:endParaRPr sz="2000">
              <a:latin typeface="Carlito"/>
              <a:cs typeface="Carlito"/>
            </a:endParaRPr>
          </a:p>
          <a:p>
            <a:pPr marL="698500">
              <a:lnSpc>
                <a:spcPct val="100000"/>
              </a:lnSpc>
            </a:pPr>
            <a:r>
              <a:rPr sz="2000" spc="-10" dirty="0">
                <a:latin typeface="Carlito"/>
                <a:cs typeface="Carlito"/>
              </a:rPr>
              <a:t>print('Roll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Num:',rec['Rollno'])</a:t>
            </a:r>
            <a:endParaRPr sz="2000">
              <a:latin typeface="Carlito"/>
              <a:cs typeface="Carlito"/>
            </a:endParaRPr>
          </a:p>
          <a:p>
            <a:pPr marL="698500">
              <a:lnSpc>
                <a:spcPct val="100000"/>
              </a:lnSpc>
            </a:pPr>
            <a:r>
              <a:rPr sz="2000" spc="-5" dirty="0">
                <a:latin typeface="Carlito"/>
                <a:cs typeface="Carlito"/>
              </a:rPr>
              <a:t>print('Name:',rec['Name'])</a:t>
            </a:r>
            <a:endParaRPr sz="2000">
              <a:latin typeface="Carlito"/>
              <a:cs typeface="Carlito"/>
            </a:endParaRPr>
          </a:p>
          <a:p>
            <a:pPr marL="469900" marR="317500" indent="228600">
              <a:lnSpc>
                <a:spcPct val="100000"/>
              </a:lnSpc>
            </a:pPr>
            <a:r>
              <a:rPr sz="2000" spc="-5" dirty="0">
                <a:latin typeface="Carlito"/>
                <a:cs typeface="Carlito"/>
              </a:rPr>
              <a:t>pri</a:t>
            </a:r>
            <a:r>
              <a:rPr sz="2000" spc="-25" dirty="0">
                <a:latin typeface="Carlito"/>
                <a:cs typeface="Carlito"/>
              </a:rPr>
              <a:t>n</a:t>
            </a:r>
            <a:r>
              <a:rPr sz="2000" dirty="0">
                <a:latin typeface="Carlito"/>
                <a:cs typeface="Carlito"/>
              </a:rPr>
              <a:t>t(</a:t>
            </a:r>
            <a:r>
              <a:rPr sz="2000" spc="5" dirty="0">
                <a:latin typeface="Carlito"/>
                <a:cs typeface="Carlito"/>
              </a:rPr>
              <a:t>'</a:t>
            </a:r>
            <a:r>
              <a:rPr sz="2000" dirty="0">
                <a:latin typeface="Carlito"/>
                <a:cs typeface="Carlito"/>
              </a:rPr>
              <a:t>Mar</a:t>
            </a:r>
            <a:r>
              <a:rPr sz="2000" spc="-25" dirty="0">
                <a:latin typeface="Carlito"/>
                <a:cs typeface="Carlito"/>
              </a:rPr>
              <a:t>k</a:t>
            </a:r>
            <a:r>
              <a:rPr sz="2000" spc="-5" dirty="0">
                <a:latin typeface="Carlito"/>
                <a:cs typeface="Carlito"/>
              </a:rPr>
              <a:t>s:',</a:t>
            </a:r>
            <a:r>
              <a:rPr sz="2000" spc="-25" dirty="0">
                <a:latin typeface="Carlito"/>
                <a:cs typeface="Carlito"/>
              </a:rPr>
              <a:t>r</a:t>
            </a:r>
            <a:r>
              <a:rPr sz="2000" dirty="0">
                <a:latin typeface="Carlito"/>
                <a:cs typeface="Carlito"/>
              </a:rPr>
              <a:t>e</a:t>
            </a:r>
            <a:r>
              <a:rPr sz="2000" spc="5" dirty="0">
                <a:latin typeface="Carlito"/>
                <a:cs typeface="Carlito"/>
              </a:rPr>
              <a:t>c</a:t>
            </a:r>
            <a:r>
              <a:rPr sz="2000" dirty="0">
                <a:latin typeface="Carlito"/>
                <a:cs typeface="Carlito"/>
              </a:rPr>
              <a:t>['Mar</a:t>
            </a:r>
            <a:r>
              <a:rPr sz="2000" spc="-30" dirty="0">
                <a:latin typeface="Carlito"/>
                <a:cs typeface="Carlito"/>
              </a:rPr>
              <a:t>k</a:t>
            </a:r>
            <a:r>
              <a:rPr sz="2000" spc="-5" dirty="0">
                <a:latin typeface="Carlito"/>
                <a:cs typeface="Carlito"/>
              </a:rPr>
              <a:t>s'])  </a:t>
            </a:r>
            <a:r>
              <a:rPr sz="2000" spc="-15" dirty="0">
                <a:latin typeface="Carlito"/>
                <a:cs typeface="Carlito"/>
              </a:rPr>
              <a:t>except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EOFError:</a:t>
            </a:r>
            <a:endParaRPr sz="2000">
              <a:latin typeface="Carlito"/>
              <a:cs typeface="Carlito"/>
            </a:endParaRPr>
          </a:p>
          <a:p>
            <a:pPr marL="241300" marR="2499995" indent="4572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Carlito"/>
                <a:cs typeface="Carlito"/>
              </a:rPr>
              <a:t>b</a:t>
            </a:r>
            <a:r>
              <a:rPr sz="2000" spc="-25" dirty="0">
                <a:latin typeface="Carlito"/>
                <a:cs typeface="Carlito"/>
              </a:rPr>
              <a:t>r</a:t>
            </a:r>
            <a:r>
              <a:rPr sz="2000" dirty="0">
                <a:latin typeface="Carlito"/>
                <a:cs typeface="Carlito"/>
              </a:rPr>
              <a:t>eak  </a:t>
            </a:r>
            <a:r>
              <a:rPr sz="2000" spc="-20" dirty="0">
                <a:latin typeface="Carlito"/>
                <a:cs typeface="Carlito"/>
              </a:rPr>
              <a:t>f.close()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2683" y="3306317"/>
            <a:ext cx="6781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Here  </a:t>
            </a: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using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89444" y="3672078"/>
            <a:ext cx="897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infinite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09613" y="3306317"/>
            <a:ext cx="21145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606425" algn="l"/>
                <a:tab pos="1273810" algn="l"/>
              </a:tabLst>
            </a:pP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w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e	will	</a:t>
            </a:r>
            <a:r>
              <a:rPr sz="2400" spc="-15" dirty="0">
                <a:solidFill>
                  <a:srgbClr val="FF0000"/>
                </a:solidFill>
                <a:latin typeface="Carlito"/>
                <a:cs typeface="Carlito"/>
              </a:rPr>
              <a:t>i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400" spc="-4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at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endParaRPr sz="2400">
              <a:latin typeface="Carlito"/>
              <a:cs typeface="Carlito"/>
            </a:endParaRPr>
          </a:p>
          <a:p>
            <a:pPr marR="6350" algn="r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while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72683" y="4037533"/>
            <a:ext cx="29521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loop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2400" spc="-15" dirty="0">
                <a:solidFill>
                  <a:srgbClr val="FF0000"/>
                </a:solidFill>
                <a:latin typeface="Carlito"/>
                <a:cs typeface="Carlito"/>
              </a:rPr>
              <a:t>exit </a:t>
            </a: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on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end</a:t>
            </a:r>
            <a:r>
              <a:rPr sz="2400" spc="46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endParaRPr sz="2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44195" algn="l"/>
                <a:tab pos="879475" algn="l"/>
                <a:tab pos="2350770" algn="l"/>
              </a:tabLst>
            </a:pP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fil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e	is	</a:t>
            </a:r>
            <a:r>
              <a:rPr sz="2400" spc="-35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400" spc="5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ch</a:t>
            </a:r>
            <a:r>
              <a:rPr sz="2400" spc="5" dirty="0">
                <a:solidFill>
                  <a:srgbClr val="FF0000"/>
                </a:solidFill>
                <a:latin typeface="Carlito"/>
                <a:cs typeface="Carlito"/>
              </a:rPr>
              <a:t>ed</a:t>
            </a: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.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t	e</a:t>
            </a:r>
            <a:r>
              <a:rPr sz="2400" spc="5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ch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72683" y="4769611"/>
            <a:ext cx="1083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49935" algn="l"/>
              </a:tabLst>
            </a:pP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i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400" spc="-4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400" spc="-20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400" spc="-15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ion  </a:t>
            </a:r>
            <a:r>
              <a:rPr sz="2400" spc="-15" dirty="0">
                <a:solidFill>
                  <a:srgbClr val="FF0000"/>
                </a:solidFill>
                <a:latin typeface="Carlito"/>
                <a:cs typeface="Carlito"/>
              </a:rPr>
              <a:t>data	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is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72683" y="5500827"/>
            <a:ext cx="23152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1835" algn="l"/>
                <a:tab pos="1521460" algn="l"/>
              </a:tabLst>
            </a:pP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and	then	</a:t>
            </a:r>
            <a:r>
              <a:rPr sz="2400" spc="-40" dirty="0">
                <a:solidFill>
                  <a:srgbClr val="FF0000"/>
                </a:solidFill>
                <a:latin typeface="Carlito"/>
                <a:cs typeface="Carlito"/>
              </a:rPr>
              <a:t>v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alues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88505" y="4769611"/>
            <a:ext cx="18338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9705" algn="r">
              <a:lnSpc>
                <a:spcPct val="100000"/>
              </a:lnSpc>
              <a:spcBef>
                <a:spcPts val="100"/>
              </a:spcBef>
              <a:tabLst>
                <a:tab pos="577850" algn="l"/>
                <a:tab pos="762635" algn="l"/>
                <a:tab pos="1437640" algn="l"/>
              </a:tabLst>
            </a:pP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a	</a:t>
            </a: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dictiona</a:t>
            </a:r>
            <a:r>
              <a:rPr sz="2400" spc="1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y  </a:t>
            </a:r>
            <a:r>
              <a:rPr sz="2400" spc="-35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400" spc="5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d		i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nt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o	</a:t>
            </a:r>
            <a:r>
              <a:rPr sz="2400" spc="-35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ec</a:t>
            </a:r>
            <a:endParaRPr sz="2400">
              <a:latin typeface="Carlito"/>
              <a:cs typeface="Carlito"/>
            </a:endParaRPr>
          </a:p>
          <a:p>
            <a:pPr marR="5715" algn="r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400" spc="-35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72683" y="5867196"/>
            <a:ext cx="1946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being</a:t>
            </a:r>
            <a:r>
              <a:rPr sz="2400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rlito"/>
                <a:cs typeface="Carlito"/>
              </a:rPr>
              <a:t>displayed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92551" y="2866517"/>
            <a:ext cx="3002280" cy="721360"/>
          </a:xfrm>
          <a:custGeom>
            <a:avLst/>
            <a:gdLst/>
            <a:ahLst/>
            <a:cxnLst/>
            <a:rect l="l" t="t" r="r" b="b"/>
            <a:pathLst>
              <a:path w="3002279" h="721360">
                <a:moveTo>
                  <a:pt x="75663" y="30941"/>
                </a:moveTo>
                <a:lnTo>
                  <a:pt x="72823" y="43250"/>
                </a:lnTo>
                <a:lnTo>
                  <a:pt x="2999359" y="720852"/>
                </a:lnTo>
                <a:lnTo>
                  <a:pt x="3002153" y="708406"/>
                </a:lnTo>
                <a:lnTo>
                  <a:pt x="75663" y="30941"/>
                </a:lnTo>
                <a:close/>
              </a:path>
              <a:path w="3002279" h="721360">
                <a:moveTo>
                  <a:pt x="82804" y="0"/>
                </a:moveTo>
                <a:lnTo>
                  <a:pt x="0" y="19938"/>
                </a:lnTo>
                <a:lnTo>
                  <a:pt x="65659" y="74295"/>
                </a:lnTo>
                <a:lnTo>
                  <a:pt x="72823" y="43250"/>
                </a:lnTo>
                <a:lnTo>
                  <a:pt x="60452" y="40386"/>
                </a:lnTo>
                <a:lnTo>
                  <a:pt x="63246" y="28067"/>
                </a:lnTo>
                <a:lnTo>
                  <a:pt x="76327" y="28067"/>
                </a:lnTo>
                <a:lnTo>
                  <a:pt x="82804" y="0"/>
                </a:lnTo>
                <a:close/>
              </a:path>
              <a:path w="3002279" h="721360">
                <a:moveTo>
                  <a:pt x="63246" y="28067"/>
                </a:moveTo>
                <a:lnTo>
                  <a:pt x="60452" y="40386"/>
                </a:lnTo>
                <a:lnTo>
                  <a:pt x="72823" y="43250"/>
                </a:lnTo>
                <a:lnTo>
                  <a:pt x="75663" y="30941"/>
                </a:lnTo>
                <a:lnTo>
                  <a:pt x="63246" y="28067"/>
                </a:lnTo>
                <a:close/>
              </a:path>
              <a:path w="3002279" h="721360">
                <a:moveTo>
                  <a:pt x="76327" y="28067"/>
                </a:moveTo>
                <a:lnTo>
                  <a:pt x="63246" y="28067"/>
                </a:lnTo>
                <a:lnTo>
                  <a:pt x="75663" y="30941"/>
                </a:lnTo>
                <a:lnTo>
                  <a:pt x="76327" y="2806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42028" y="1054430"/>
            <a:ext cx="472884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9525" algn="r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Search </a:t>
            </a:r>
            <a:r>
              <a:rPr sz="3200" spc="-20" dirty="0">
                <a:solidFill>
                  <a:srgbClr val="FF0000"/>
                </a:solidFill>
                <a:latin typeface="Carlito"/>
                <a:cs typeface="Carlito"/>
              </a:rPr>
              <a:t>record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in a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Binary</a:t>
            </a:r>
            <a:r>
              <a:rPr sz="3200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3200">
              <a:latin typeface="Carlito"/>
              <a:cs typeface="Carlito"/>
            </a:endParaRPr>
          </a:p>
          <a:p>
            <a:pPr marR="5080" algn="r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-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pickle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module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1528952"/>
            <a:ext cx="303149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rlito"/>
                <a:cs typeface="Carlito"/>
              </a:rPr>
              <a:t>f = </a:t>
            </a:r>
            <a:r>
              <a:rPr sz="2000" spc="-5" dirty="0">
                <a:latin typeface="Carlito"/>
                <a:cs typeface="Carlito"/>
              </a:rPr>
              <a:t>open('d:/student.dat','rb')  flag </a:t>
            </a:r>
            <a:r>
              <a:rPr sz="2000" dirty="0">
                <a:latin typeface="Carlito"/>
                <a:cs typeface="Carlito"/>
              </a:rPr>
              <a:t>=</a:t>
            </a:r>
            <a:r>
              <a:rPr sz="2000" spc="-10" dirty="0">
                <a:latin typeface="Carlito"/>
                <a:cs typeface="Carlito"/>
              </a:rPr>
              <a:t> False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7340" y="2138933"/>
            <a:ext cx="4382770" cy="429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rlito"/>
                <a:cs typeface="Carlito"/>
              </a:rPr>
              <a:t>r=int(input(“Enter </a:t>
            </a:r>
            <a:r>
              <a:rPr sz="2000" spc="-15" dirty="0">
                <a:latin typeface="Carlito"/>
                <a:cs typeface="Carlito"/>
              </a:rPr>
              <a:t>rollno to </a:t>
            </a:r>
            <a:r>
              <a:rPr sz="2000" dirty="0">
                <a:latin typeface="Carlito"/>
                <a:cs typeface="Carlito"/>
              </a:rPr>
              <a:t>be </a:t>
            </a:r>
            <a:r>
              <a:rPr sz="2000" spc="-5" dirty="0">
                <a:latin typeface="Carlito"/>
                <a:cs typeface="Carlito"/>
              </a:rPr>
              <a:t>searched”))  while </a:t>
            </a:r>
            <a:r>
              <a:rPr sz="2000" spc="-25" dirty="0">
                <a:latin typeface="Carlito"/>
                <a:cs typeface="Carlito"/>
              </a:rPr>
              <a:t>True:</a:t>
            </a:r>
            <a:endParaRPr sz="200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</a:pPr>
            <a:r>
              <a:rPr sz="2000" dirty="0">
                <a:latin typeface="Carlito"/>
                <a:cs typeface="Carlito"/>
              </a:rPr>
              <a:t>try:</a:t>
            </a:r>
            <a:endParaRPr sz="20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</a:pPr>
            <a:r>
              <a:rPr sz="2000" spc="-10" dirty="0">
                <a:latin typeface="Carlito"/>
                <a:cs typeface="Carlito"/>
              </a:rPr>
              <a:t>rec </a:t>
            </a:r>
            <a:r>
              <a:rPr sz="2000" dirty="0">
                <a:latin typeface="Carlito"/>
                <a:cs typeface="Carlito"/>
              </a:rPr>
              <a:t>=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pickle.load(f)</a:t>
            </a:r>
            <a:endParaRPr sz="20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</a:pPr>
            <a:r>
              <a:rPr sz="2000" dirty="0">
                <a:latin typeface="Carlito"/>
                <a:cs typeface="Carlito"/>
              </a:rPr>
              <a:t>if </a:t>
            </a:r>
            <a:r>
              <a:rPr sz="2000" spc="-10" dirty="0">
                <a:latin typeface="Carlito"/>
                <a:cs typeface="Carlito"/>
              </a:rPr>
              <a:t>rec['Rollno'] </a:t>
            </a:r>
            <a:r>
              <a:rPr sz="2000" spc="-5" dirty="0">
                <a:latin typeface="Carlito"/>
                <a:cs typeface="Carlito"/>
              </a:rPr>
              <a:t>==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r:</a:t>
            </a:r>
            <a:endParaRPr sz="2000">
              <a:latin typeface="Carlito"/>
              <a:cs typeface="Carlito"/>
            </a:endParaRPr>
          </a:p>
          <a:p>
            <a:pPr marL="698500">
              <a:lnSpc>
                <a:spcPct val="100000"/>
              </a:lnSpc>
            </a:pPr>
            <a:r>
              <a:rPr sz="2000" spc="-10" dirty="0">
                <a:latin typeface="Carlito"/>
                <a:cs typeface="Carlito"/>
              </a:rPr>
              <a:t>print('Roll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Num:',rec['Rollno'])</a:t>
            </a:r>
            <a:endParaRPr sz="2000">
              <a:latin typeface="Carlito"/>
              <a:cs typeface="Carlito"/>
            </a:endParaRPr>
          </a:p>
          <a:p>
            <a:pPr marL="698500">
              <a:lnSpc>
                <a:spcPct val="100000"/>
              </a:lnSpc>
            </a:pPr>
            <a:r>
              <a:rPr sz="2000" spc="-5" dirty="0">
                <a:latin typeface="Carlito"/>
                <a:cs typeface="Carlito"/>
              </a:rPr>
              <a:t>print('Name:',rec['Name'])</a:t>
            </a:r>
            <a:endParaRPr sz="2000">
              <a:latin typeface="Carlito"/>
              <a:cs typeface="Carlito"/>
            </a:endParaRPr>
          </a:p>
          <a:p>
            <a:pPr marL="698500">
              <a:lnSpc>
                <a:spcPct val="100000"/>
              </a:lnSpc>
            </a:pPr>
            <a:r>
              <a:rPr sz="2000" spc="-5" dirty="0">
                <a:latin typeface="Carlito"/>
                <a:cs typeface="Carlito"/>
              </a:rPr>
              <a:t>print('Marks:',rec['Marks'])</a:t>
            </a:r>
            <a:endParaRPr sz="2000">
              <a:latin typeface="Carlito"/>
              <a:cs typeface="Carlito"/>
            </a:endParaRPr>
          </a:p>
          <a:p>
            <a:pPr marL="698500">
              <a:lnSpc>
                <a:spcPct val="100000"/>
              </a:lnSpc>
            </a:pPr>
            <a:r>
              <a:rPr sz="2000" spc="-5" dirty="0">
                <a:latin typeface="Carlito"/>
                <a:cs typeface="Carlito"/>
              </a:rPr>
              <a:t>flag </a:t>
            </a:r>
            <a:r>
              <a:rPr sz="2000" dirty="0">
                <a:latin typeface="Carlito"/>
                <a:cs typeface="Carlito"/>
              </a:rPr>
              <a:t>=</a:t>
            </a:r>
            <a:r>
              <a:rPr sz="2000" spc="-5" dirty="0">
                <a:latin typeface="Carlito"/>
                <a:cs typeface="Carlito"/>
              </a:rPr>
              <a:t> </a:t>
            </a:r>
            <a:r>
              <a:rPr sz="2000" spc="-30" dirty="0">
                <a:latin typeface="Carlito"/>
                <a:cs typeface="Carlito"/>
              </a:rPr>
              <a:t>True</a:t>
            </a:r>
            <a:endParaRPr sz="2000">
              <a:latin typeface="Carlito"/>
              <a:cs typeface="Carlito"/>
            </a:endParaRPr>
          </a:p>
          <a:p>
            <a:pPr marL="469900" marR="2400935" indent="-228600">
              <a:lnSpc>
                <a:spcPct val="100000"/>
              </a:lnSpc>
            </a:pPr>
            <a:r>
              <a:rPr sz="2000" spc="-15" dirty="0">
                <a:latin typeface="Carlito"/>
                <a:cs typeface="Carlito"/>
              </a:rPr>
              <a:t>except</a:t>
            </a:r>
            <a:r>
              <a:rPr sz="2000" spc="-6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EOFError:  </a:t>
            </a:r>
            <a:r>
              <a:rPr sz="2000" spc="-5" dirty="0">
                <a:latin typeface="Carlito"/>
                <a:cs typeface="Carlito"/>
              </a:rPr>
              <a:t>break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rlito"/>
                <a:cs typeface="Carlito"/>
              </a:rPr>
              <a:t>if </a:t>
            </a:r>
            <a:r>
              <a:rPr sz="2000" spc="-5" dirty="0">
                <a:latin typeface="Carlito"/>
                <a:cs typeface="Carlito"/>
              </a:rPr>
              <a:t>flag ==</a:t>
            </a:r>
            <a:r>
              <a:rPr sz="200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False:</a:t>
            </a:r>
            <a:endParaRPr sz="200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</a:pPr>
            <a:r>
              <a:rPr sz="2000" spc="-5" dirty="0">
                <a:latin typeface="Carlito"/>
                <a:cs typeface="Carlito"/>
              </a:rPr>
              <a:t>print('No </a:t>
            </a:r>
            <a:r>
              <a:rPr sz="2000" spc="-15" dirty="0">
                <a:latin typeface="Carlito"/>
                <a:cs typeface="Carlito"/>
              </a:rPr>
              <a:t>Records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found')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20" dirty="0">
                <a:latin typeface="Carlito"/>
                <a:cs typeface="Carlito"/>
              </a:rPr>
              <a:t>f.close()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4919" y="3031617"/>
            <a:ext cx="29514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28980" algn="l"/>
                <a:tab pos="1501775" algn="l"/>
                <a:tab pos="1932939" algn="l"/>
                <a:tab pos="2240915" algn="l"/>
                <a:tab pos="2677160" algn="l"/>
              </a:tabLst>
            </a:pP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He</a:t>
            </a:r>
            <a:r>
              <a:rPr sz="2000" spc="-35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	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v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alue	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f	r	</a:t>
            </a:r>
            <a:r>
              <a:rPr sz="2000" spc="-25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o	be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74919" y="3336416"/>
            <a:ext cx="295021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searched  will 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be</a:t>
            </a:r>
            <a:r>
              <a:rPr sz="2000" spc="29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compared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with 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rollno  value 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of 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file </a:t>
            </a:r>
            <a:r>
              <a:rPr sz="2000" spc="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74919" y="3946397"/>
            <a:ext cx="21221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68020" algn="l"/>
                <a:tab pos="751840" algn="l"/>
                <a:tab pos="1236345" algn="l"/>
              </a:tabLst>
            </a:pP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each	i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spc="-25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tion/</a:t>
            </a:r>
            <a:r>
              <a:rPr sz="2000" spc="5" dirty="0">
                <a:solidFill>
                  <a:srgbClr val="FF0000"/>
                </a:solidFill>
                <a:latin typeface="Carlito"/>
                <a:cs typeface="Carlito"/>
              </a:rPr>
              <a:t>n</a:t>
            </a:r>
            <a:r>
              <a:rPr sz="2000" spc="-4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xt 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and		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i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f	m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000" spc="-25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c</a:t>
            </a:r>
            <a:r>
              <a:rPr sz="2000" spc="5" dirty="0">
                <a:solidFill>
                  <a:srgbClr val="FF0000"/>
                </a:solidFill>
                <a:latin typeface="Carlito"/>
                <a:cs typeface="Carlito"/>
              </a:rPr>
              <a:t>h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28026" y="3946397"/>
            <a:ext cx="6972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c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d  then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74919" y="4555997"/>
            <a:ext cx="29514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relevant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will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be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shown 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flag will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be</a:t>
            </a:r>
            <a:r>
              <a:rPr sz="2000" spc="3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set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True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74919" y="5165852"/>
            <a:ext cx="29495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66825" algn="l"/>
                <a:tab pos="1631314" algn="l"/>
                <a:tab pos="2205990" algn="l"/>
              </a:tabLst>
            </a:pP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othe</a:t>
            </a:r>
            <a:r>
              <a:rPr sz="2000" spc="5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w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i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s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	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i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	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wil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l	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m</a:t>
            </a:r>
            <a:r>
              <a:rPr sz="2000" spc="10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4919" y="5470652"/>
            <a:ext cx="29514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False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‘No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Record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Found 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message will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be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displayed’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64635" y="3494532"/>
            <a:ext cx="1931670" cy="189230"/>
          </a:xfrm>
          <a:custGeom>
            <a:avLst/>
            <a:gdLst/>
            <a:ahLst/>
            <a:cxnLst/>
            <a:rect l="l" t="t" r="r" b="b"/>
            <a:pathLst>
              <a:path w="1931670" h="189229">
                <a:moveTo>
                  <a:pt x="76510" y="31602"/>
                </a:moveTo>
                <a:lnTo>
                  <a:pt x="75512" y="44293"/>
                </a:lnTo>
                <a:lnTo>
                  <a:pt x="1930146" y="188975"/>
                </a:lnTo>
                <a:lnTo>
                  <a:pt x="1931162" y="176275"/>
                </a:lnTo>
                <a:lnTo>
                  <a:pt x="76510" y="31602"/>
                </a:lnTo>
                <a:close/>
              </a:path>
              <a:path w="1931670" h="189229">
                <a:moveTo>
                  <a:pt x="78993" y="0"/>
                </a:moveTo>
                <a:lnTo>
                  <a:pt x="0" y="32003"/>
                </a:lnTo>
                <a:lnTo>
                  <a:pt x="73025" y="75945"/>
                </a:lnTo>
                <a:lnTo>
                  <a:pt x="75512" y="44293"/>
                </a:lnTo>
                <a:lnTo>
                  <a:pt x="62864" y="43306"/>
                </a:lnTo>
                <a:lnTo>
                  <a:pt x="63753" y="30606"/>
                </a:lnTo>
                <a:lnTo>
                  <a:pt x="76588" y="30606"/>
                </a:lnTo>
                <a:lnTo>
                  <a:pt x="78993" y="0"/>
                </a:lnTo>
                <a:close/>
              </a:path>
              <a:path w="1931670" h="189229">
                <a:moveTo>
                  <a:pt x="63753" y="30606"/>
                </a:moveTo>
                <a:lnTo>
                  <a:pt x="62864" y="43306"/>
                </a:lnTo>
                <a:lnTo>
                  <a:pt x="75512" y="44293"/>
                </a:lnTo>
                <a:lnTo>
                  <a:pt x="76510" y="31602"/>
                </a:lnTo>
                <a:lnTo>
                  <a:pt x="63753" y="30606"/>
                </a:lnTo>
                <a:close/>
              </a:path>
              <a:path w="1931670" h="189229">
                <a:moveTo>
                  <a:pt x="76588" y="30606"/>
                </a:moveTo>
                <a:lnTo>
                  <a:pt x="63753" y="30606"/>
                </a:lnTo>
                <a:lnTo>
                  <a:pt x="76510" y="31602"/>
                </a:lnTo>
                <a:lnTo>
                  <a:pt x="76588" y="3060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35653" y="539622"/>
            <a:ext cx="486854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5"/>
              </a:spcBef>
            </a:pPr>
            <a:r>
              <a:rPr sz="3200" spc="-15" dirty="0">
                <a:solidFill>
                  <a:srgbClr val="FF0000"/>
                </a:solidFill>
                <a:latin typeface="Carlito"/>
                <a:cs typeface="Carlito"/>
              </a:rPr>
              <a:t>Update </a:t>
            </a:r>
            <a:r>
              <a:rPr sz="3200" spc="-20" dirty="0">
                <a:solidFill>
                  <a:srgbClr val="FF0000"/>
                </a:solidFill>
                <a:latin typeface="Carlito"/>
                <a:cs typeface="Carlito"/>
              </a:rPr>
              <a:t>record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of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a Binary</a:t>
            </a:r>
            <a:r>
              <a:rPr sz="3200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3200">
              <a:latin typeface="Carlito"/>
              <a:cs typeface="Carlito"/>
            </a:endParaRPr>
          </a:p>
          <a:p>
            <a:pPr marR="5080" algn="r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-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pickle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module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0880" y="1451864"/>
            <a:ext cx="4135120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 marR="1412240" indent="-20891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f = </a:t>
            </a:r>
            <a:r>
              <a:rPr sz="1800" spc="-10" dirty="0">
                <a:latin typeface="Carlito"/>
                <a:cs typeface="Carlito"/>
              </a:rPr>
              <a:t>open('d:/student.dat','rb')  reclst </a:t>
            </a:r>
            <a:r>
              <a:rPr sz="1800" dirty="0">
                <a:latin typeface="Carlito"/>
                <a:cs typeface="Carlito"/>
              </a:rPr>
              <a:t>=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[]</a:t>
            </a:r>
            <a:endParaRPr sz="1800">
              <a:latin typeface="Carlito"/>
              <a:cs typeface="Carlito"/>
            </a:endParaRPr>
          </a:p>
          <a:p>
            <a:pPr marL="220979" marR="5080">
              <a:lnSpc>
                <a:spcPct val="100000"/>
              </a:lnSpc>
            </a:pPr>
            <a:r>
              <a:rPr sz="1800" spc="-15" dirty="0">
                <a:latin typeface="Carlito"/>
                <a:cs typeface="Carlito"/>
              </a:rPr>
              <a:t>r=int(input(“enter roll </a:t>
            </a:r>
            <a:r>
              <a:rPr sz="1800" spc="-5" dirty="0">
                <a:latin typeface="Carlito"/>
                <a:cs typeface="Carlito"/>
              </a:rPr>
              <a:t>no </a:t>
            </a:r>
            <a:r>
              <a:rPr sz="1800" spc="-10" dirty="0">
                <a:latin typeface="Carlito"/>
                <a:cs typeface="Carlito"/>
              </a:rPr>
              <a:t>to </a:t>
            </a:r>
            <a:r>
              <a:rPr sz="1800" spc="-5" dirty="0">
                <a:latin typeface="Carlito"/>
                <a:cs typeface="Carlito"/>
              </a:rPr>
              <a:t>be </a:t>
            </a:r>
            <a:r>
              <a:rPr sz="1800" spc="-10" dirty="0">
                <a:latin typeface="Carlito"/>
                <a:cs typeface="Carlito"/>
              </a:rPr>
              <a:t>updated”))  m=int(input(“enter correct</a:t>
            </a:r>
            <a:r>
              <a:rPr sz="1800" spc="3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marks”))</a:t>
            </a:r>
            <a:endParaRPr sz="1800">
              <a:latin typeface="Carlito"/>
              <a:cs typeface="Carlito"/>
            </a:endParaRPr>
          </a:p>
          <a:p>
            <a:pPr marL="220979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while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spc="-25" dirty="0">
                <a:latin typeface="Carlito"/>
                <a:cs typeface="Carlito"/>
              </a:rPr>
              <a:t>True:</a:t>
            </a:r>
            <a:endParaRPr sz="1800">
              <a:latin typeface="Carlito"/>
              <a:cs typeface="Carlito"/>
            </a:endParaRPr>
          </a:p>
          <a:p>
            <a:pPr marL="43180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try:</a:t>
            </a:r>
            <a:endParaRPr sz="1800">
              <a:latin typeface="Carlito"/>
              <a:cs typeface="Carlito"/>
            </a:endParaRPr>
          </a:p>
          <a:p>
            <a:pPr marL="640715" marR="1769110">
              <a:lnSpc>
                <a:spcPct val="100000"/>
              </a:lnSpc>
            </a:pPr>
            <a:r>
              <a:rPr sz="1800" spc="-10" dirty="0">
                <a:latin typeface="Carlito"/>
                <a:cs typeface="Carlito"/>
              </a:rPr>
              <a:t>rec </a:t>
            </a:r>
            <a:r>
              <a:rPr sz="1800" dirty="0">
                <a:latin typeface="Carlito"/>
                <a:cs typeface="Carlito"/>
              </a:rPr>
              <a:t>= </a:t>
            </a:r>
            <a:r>
              <a:rPr sz="1800" spc="-5" dirty="0">
                <a:latin typeface="Carlito"/>
                <a:cs typeface="Carlito"/>
              </a:rPr>
              <a:t>pickle.load(f)  reclst.append(rec)</a:t>
            </a:r>
            <a:endParaRPr sz="1800">
              <a:latin typeface="Carlito"/>
              <a:cs typeface="Carlito"/>
            </a:endParaRPr>
          </a:p>
          <a:p>
            <a:pPr marL="431800">
              <a:lnSpc>
                <a:spcPct val="100000"/>
              </a:lnSpc>
            </a:pPr>
            <a:r>
              <a:rPr sz="1800" spc="-15" dirty="0">
                <a:latin typeface="Carlito"/>
                <a:cs typeface="Carlito"/>
              </a:rPr>
              <a:t>except</a:t>
            </a:r>
            <a:r>
              <a:rPr sz="1800" spc="-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EOFError:</a:t>
            </a:r>
            <a:endParaRPr sz="1800">
              <a:latin typeface="Carlito"/>
              <a:cs typeface="Carlito"/>
            </a:endParaRPr>
          </a:p>
          <a:p>
            <a:pPr marL="640715">
              <a:lnSpc>
                <a:spcPct val="100000"/>
              </a:lnSpc>
            </a:pPr>
            <a:r>
              <a:rPr sz="1800" spc="-10" dirty="0">
                <a:latin typeface="Carlito"/>
                <a:cs typeface="Carlito"/>
              </a:rPr>
              <a:t>break</a:t>
            </a:r>
            <a:endParaRPr sz="1800">
              <a:latin typeface="Carlito"/>
              <a:cs typeface="Carlito"/>
            </a:endParaRPr>
          </a:p>
          <a:p>
            <a:pPr marL="220979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latin typeface="Carlito"/>
                <a:cs typeface="Carlito"/>
              </a:rPr>
              <a:t>f.close()</a:t>
            </a:r>
            <a:endParaRPr sz="1800">
              <a:latin typeface="Carlito"/>
              <a:cs typeface="Carlito"/>
            </a:endParaRPr>
          </a:p>
          <a:p>
            <a:pPr marL="431800" marR="1554480" indent="-210820">
              <a:lnSpc>
                <a:spcPct val="100000"/>
              </a:lnSpc>
            </a:pPr>
            <a:r>
              <a:rPr sz="1800" spc="-15" dirty="0">
                <a:latin typeface="Carlito"/>
                <a:cs typeface="Carlito"/>
              </a:rPr>
              <a:t>for </a:t>
            </a:r>
            <a:r>
              <a:rPr sz="1800" dirty="0">
                <a:latin typeface="Carlito"/>
                <a:cs typeface="Carlito"/>
              </a:rPr>
              <a:t>i </a:t>
            </a:r>
            <a:r>
              <a:rPr sz="1800" spc="-5" dirty="0">
                <a:latin typeface="Carlito"/>
                <a:cs typeface="Carlito"/>
              </a:rPr>
              <a:t>in </a:t>
            </a:r>
            <a:r>
              <a:rPr sz="1800" spc="-10" dirty="0">
                <a:latin typeface="Carlito"/>
                <a:cs typeface="Carlito"/>
              </a:rPr>
              <a:t>range (len(reclst)):  </a:t>
            </a:r>
            <a:r>
              <a:rPr sz="1800" spc="-5" dirty="0">
                <a:latin typeface="Carlito"/>
                <a:cs typeface="Carlito"/>
              </a:rPr>
              <a:t>if</a:t>
            </a:r>
            <a:r>
              <a:rPr sz="1800" spc="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reclst[i]['Rollno']==r:</a:t>
            </a:r>
            <a:endParaRPr sz="1800">
              <a:latin typeface="Carlito"/>
              <a:cs typeface="Carlito"/>
            </a:endParaRPr>
          </a:p>
          <a:p>
            <a:pPr marL="640715">
              <a:lnSpc>
                <a:spcPct val="100000"/>
              </a:lnSpc>
            </a:pPr>
            <a:r>
              <a:rPr sz="1800" spc="-10" dirty="0">
                <a:latin typeface="Carlito"/>
                <a:cs typeface="Carlito"/>
              </a:rPr>
              <a:t>reclst[i]['Marks'] </a:t>
            </a:r>
            <a:r>
              <a:rPr sz="1800" dirty="0">
                <a:latin typeface="Carlito"/>
                <a:cs typeface="Carlito"/>
              </a:rPr>
              <a:t>=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m</a:t>
            </a:r>
            <a:endParaRPr sz="1800">
              <a:latin typeface="Carlito"/>
              <a:cs typeface="Carlito"/>
            </a:endParaRPr>
          </a:p>
          <a:p>
            <a:pPr marL="220979" marR="1119505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f =</a:t>
            </a:r>
            <a:r>
              <a:rPr sz="1800" spc="-8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open('d:/student.dat','wb')  </a:t>
            </a:r>
            <a:r>
              <a:rPr sz="1800" spc="-15" dirty="0">
                <a:latin typeface="Carlito"/>
                <a:cs typeface="Carlito"/>
              </a:rPr>
              <a:t>for </a:t>
            </a:r>
            <a:r>
              <a:rPr sz="1800" dirty="0">
                <a:latin typeface="Carlito"/>
                <a:cs typeface="Carlito"/>
              </a:rPr>
              <a:t>x in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reclst:</a:t>
            </a:r>
            <a:endParaRPr sz="1800">
              <a:latin typeface="Carlito"/>
              <a:cs typeface="Carlito"/>
            </a:endParaRPr>
          </a:p>
          <a:p>
            <a:pPr marL="220979" marR="2188210" indent="210185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p</a:t>
            </a:r>
            <a:r>
              <a:rPr sz="1800" spc="-5" dirty="0">
                <a:latin typeface="Carlito"/>
                <a:cs typeface="Carlito"/>
              </a:rPr>
              <a:t>i</a:t>
            </a:r>
            <a:r>
              <a:rPr sz="1800" spc="-10" dirty="0">
                <a:latin typeface="Carlito"/>
                <a:cs typeface="Carlito"/>
              </a:rPr>
              <a:t>c</a:t>
            </a:r>
            <a:r>
              <a:rPr sz="1800" dirty="0">
                <a:latin typeface="Carlito"/>
                <a:cs typeface="Carlito"/>
              </a:rPr>
              <a:t>k</a:t>
            </a:r>
            <a:r>
              <a:rPr sz="1800" spc="-10" dirty="0">
                <a:latin typeface="Carlito"/>
                <a:cs typeface="Carlito"/>
              </a:rPr>
              <a:t>l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5" dirty="0">
                <a:latin typeface="Carlito"/>
                <a:cs typeface="Carlito"/>
              </a:rPr>
              <a:t>.</a:t>
            </a:r>
            <a:r>
              <a:rPr sz="1800" dirty="0">
                <a:latin typeface="Carlito"/>
                <a:cs typeface="Carlito"/>
              </a:rPr>
              <a:t>dum</a:t>
            </a:r>
            <a:r>
              <a:rPr sz="1800" spc="5" dirty="0">
                <a:latin typeface="Carlito"/>
                <a:cs typeface="Carlito"/>
              </a:rPr>
              <a:t>p</a:t>
            </a:r>
            <a:r>
              <a:rPr sz="1800" spc="-10" dirty="0">
                <a:latin typeface="Carlito"/>
                <a:cs typeface="Carlito"/>
              </a:rPr>
              <a:t>(</a:t>
            </a:r>
            <a:r>
              <a:rPr sz="1800" spc="-5" dirty="0">
                <a:latin typeface="Carlito"/>
                <a:cs typeface="Carlito"/>
              </a:rPr>
              <a:t>x,</a:t>
            </a:r>
            <a:r>
              <a:rPr sz="1800" spc="20" dirty="0">
                <a:latin typeface="Carlito"/>
                <a:cs typeface="Carlito"/>
              </a:rPr>
              <a:t>f</a:t>
            </a:r>
            <a:r>
              <a:rPr sz="1800" dirty="0">
                <a:latin typeface="Carlito"/>
                <a:cs typeface="Carlito"/>
              </a:rPr>
              <a:t>)  </a:t>
            </a:r>
            <a:r>
              <a:rPr sz="1800" spc="-20" dirty="0">
                <a:latin typeface="Carlito"/>
                <a:cs typeface="Carlito"/>
              </a:rPr>
              <a:t>f.close()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09717" y="2368042"/>
            <a:ext cx="381254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Here we are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reading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all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records from 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binary file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storing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those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r>
              <a:rPr sz="2000" spc="2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reclst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9717" y="2977642"/>
            <a:ext cx="38125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76884" algn="l"/>
                <a:tab pos="1123950" algn="l"/>
                <a:tab pos="2016760" algn="l"/>
                <a:tab pos="3030220" algn="l"/>
                <a:tab pos="3530600" algn="l"/>
              </a:tabLst>
            </a:pP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li</a:t>
            </a:r>
            <a:r>
              <a:rPr sz="2000" spc="-25" dirty="0">
                <a:solidFill>
                  <a:srgbClr val="FF0000"/>
                </a:solidFill>
                <a:latin typeface="Carlito"/>
                <a:cs typeface="Carlito"/>
              </a:rPr>
              <a:t>s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	then	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up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d</a:t>
            </a:r>
            <a:r>
              <a:rPr sz="2000" spc="-25" dirty="0">
                <a:solidFill>
                  <a:srgbClr val="FF0000"/>
                </a:solidFill>
                <a:latin typeface="Carlito"/>
                <a:cs typeface="Carlito"/>
              </a:rPr>
              <a:t>at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	</a:t>
            </a:r>
            <a:r>
              <a:rPr sz="2000" spc="-2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el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v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000" spc="-20" dirty="0">
                <a:solidFill>
                  <a:srgbClr val="FF0000"/>
                </a:solidFill>
                <a:latin typeface="Carlito"/>
                <a:cs typeface="Carlito"/>
              </a:rPr>
              <a:t>n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	</a:t>
            </a:r>
            <a:r>
              <a:rPr sz="2000" spc="-4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ol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l	no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09717" y="3282822"/>
            <a:ext cx="3810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/marks</a:t>
            </a:r>
            <a:r>
              <a:rPr sz="2000" spc="2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data</a:t>
            </a:r>
            <a:r>
              <a:rPr sz="2000" spc="2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r>
              <a:rPr sz="2000" spc="2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reclst</a:t>
            </a:r>
            <a:r>
              <a:rPr sz="2000" spc="2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list</a:t>
            </a:r>
            <a:r>
              <a:rPr sz="2000" spc="2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and</a:t>
            </a:r>
            <a:r>
              <a:rPr sz="2000" spc="2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create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09717" y="3587622"/>
            <a:ext cx="38131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50290" algn="l"/>
                <a:tab pos="2423795" algn="l"/>
                <a:tab pos="2923540" algn="l"/>
                <a:tab pos="3561079" algn="l"/>
              </a:tabLst>
            </a:pP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/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eplace	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s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tu</a:t>
            </a:r>
            <a:r>
              <a:rPr sz="2000" spc="5" dirty="0">
                <a:solidFill>
                  <a:srgbClr val="FF0000"/>
                </a:solidFill>
                <a:latin typeface="Carlito"/>
                <a:cs typeface="Carlito"/>
              </a:rPr>
              <a:t>d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spc="-25" dirty="0">
                <a:solidFill>
                  <a:srgbClr val="FF0000"/>
                </a:solidFill>
                <a:latin typeface="Carlito"/>
                <a:cs typeface="Carlito"/>
              </a:rPr>
              <a:t>n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.d</a:t>
            </a:r>
            <a:r>
              <a:rPr sz="2000" spc="-25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	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fi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l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	w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i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th	all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09717" y="3892422"/>
            <a:ext cx="381190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r>
              <a:rPr sz="2000" spc="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reclst.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If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large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data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in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student.dat</a:t>
            </a:r>
            <a:r>
              <a:rPr sz="2000" spc="1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09717" y="4501718"/>
            <a:ext cx="38125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62940" algn="l"/>
                <a:tab pos="1140460" algn="l"/>
                <a:tab pos="2425065" algn="l"/>
                <a:tab pos="3007360" algn="l"/>
                <a:tab pos="3540760" algn="l"/>
              </a:tabLst>
            </a:pP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then	I</a:t>
            </a:r>
            <a:r>
              <a:rPr sz="2000" spc="65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2000" spc="-120" dirty="0">
                <a:solidFill>
                  <a:srgbClr val="FF0000"/>
                </a:solidFill>
                <a:latin typeface="Carlito"/>
                <a:cs typeface="Carlito"/>
              </a:rPr>
              <a:t>’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s	a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l</a:t>
            </a:r>
            <a:r>
              <a:rPr sz="2000" spc="-25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2000" spc="5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rn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ti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v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	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w</a:t>
            </a:r>
            <a:r>
              <a:rPr sz="2000" spc="-40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y	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c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an	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be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09717" y="4807077"/>
            <a:ext cx="38131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87705" algn="l"/>
                <a:tab pos="1906905" algn="l"/>
                <a:tab pos="2358390" algn="l"/>
                <a:tab pos="3341370" algn="l"/>
              </a:tabLst>
            </a:pP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usin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g	</a:t>
            </a:r>
            <a:r>
              <a:rPr sz="2000" spc="-25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m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po</a:t>
            </a:r>
            <a:r>
              <a:rPr sz="2000" spc="-5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000" spc="5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y	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fi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l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	c</a:t>
            </a:r>
            <a:r>
              <a:rPr sz="2000" spc="-25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000" spc="10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2000" spc="5" dirty="0">
                <a:solidFill>
                  <a:srgbClr val="FF0000"/>
                </a:solidFill>
                <a:latin typeface="Carlito"/>
                <a:cs typeface="Carlito"/>
              </a:rPr>
              <a:t>i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n	w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i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th 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corrected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data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then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using os</a:t>
            </a:r>
            <a:r>
              <a:rPr sz="2000" spc="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module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09717" y="5416702"/>
            <a:ext cx="38112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4505" algn="l"/>
                <a:tab pos="1446530" algn="l"/>
                <a:tab pos="2010410" algn="l"/>
                <a:tab pos="2983230" algn="l"/>
              </a:tabLst>
            </a:pPr>
            <a:r>
              <a:rPr sz="2000" spc="-40" dirty="0">
                <a:solidFill>
                  <a:srgbClr val="FF0000"/>
                </a:solidFill>
                <a:latin typeface="Carlito"/>
                <a:cs typeface="Carlito"/>
              </a:rPr>
              <a:t>f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r	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m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v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	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n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d	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ename	m</a:t>
            </a:r>
            <a:r>
              <a:rPr sz="2000" spc="-2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thod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09717" y="5721502"/>
            <a:ext cx="3811904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solidFill>
                  <a:srgbClr val="FF0000"/>
                </a:solidFill>
                <a:latin typeface="Carlito"/>
                <a:cs typeface="Carlito"/>
              </a:rPr>
              <a:t>(just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similar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modification of</a:t>
            </a:r>
            <a:r>
              <a:rPr sz="2000" spc="-9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Carlito"/>
                <a:cs typeface="Carlito"/>
              </a:rPr>
              <a:t>text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file)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60647" y="2662427"/>
            <a:ext cx="1375410" cy="1739900"/>
          </a:xfrm>
          <a:custGeom>
            <a:avLst/>
            <a:gdLst/>
            <a:ahLst/>
            <a:cxnLst/>
            <a:rect l="l" t="t" r="r" b="b"/>
            <a:pathLst>
              <a:path w="1375410" h="1739900">
                <a:moveTo>
                  <a:pt x="52212" y="55842"/>
                </a:moveTo>
                <a:lnTo>
                  <a:pt x="42281" y="63686"/>
                </a:lnTo>
                <a:lnTo>
                  <a:pt x="1364996" y="1739646"/>
                </a:lnTo>
                <a:lnTo>
                  <a:pt x="1375028" y="1731772"/>
                </a:lnTo>
                <a:lnTo>
                  <a:pt x="52212" y="55842"/>
                </a:lnTo>
                <a:close/>
              </a:path>
              <a:path w="1375410" h="1739900">
                <a:moveTo>
                  <a:pt x="0" y="0"/>
                </a:moveTo>
                <a:lnTo>
                  <a:pt x="17272" y="83438"/>
                </a:lnTo>
                <a:lnTo>
                  <a:pt x="42281" y="63686"/>
                </a:lnTo>
                <a:lnTo>
                  <a:pt x="34416" y="53721"/>
                </a:lnTo>
                <a:lnTo>
                  <a:pt x="44323" y="45847"/>
                </a:lnTo>
                <a:lnTo>
                  <a:pt x="64868" y="45847"/>
                </a:lnTo>
                <a:lnTo>
                  <a:pt x="77088" y="36195"/>
                </a:lnTo>
                <a:lnTo>
                  <a:pt x="0" y="0"/>
                </a:lnTo>
                <a:close/>
              </a:path>
              <a:path w="1375410" h="1739900">
                <a:moveTo>
                  <a:pt x="44323" y="45847"/>
                </a:moveTo>
                <a:lnTo>
                  <a:pt x="34416" y="53721"/>
                </a:lnTo>
                <a:lnTo>
                  <a:pt x="42281" y="63686"/>
                </a:lnTo>
                <a:lnTo>
                  <a:pt x="52212" y="55842"/>
                </a:lnTo>
                <a:lnTo>
                  <a:pt x="44323" y="45847"/>
                </a:lnTo>
                <a:close/>
              </a:path>
              <a:path w="1375410" h="1739900">
                <a:moveTo>
                  <a:pt x="64868" y="45847"/>
                </a:moveTo>
                <a:lnTo>
                  <a:pt x="44323" y="45847"/>
                </a:lnTo>
                <a:lnTo>
                  <a:pt x="52212" y="55842"/>
                </a:lnTo>
                <a:lnTo>
                  <a:pt x="64868" y="4584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71290" y="539622"/>
            <a:ext cx="473265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6985" algn="r">
              <a:lnSpc>
                <a:spcPct val="100000"/>
              </a:lnSpc>
              <a:spcBef>
                <a:spcPts val="105"/>
              </a:spcBef>
            </a:pPr>
            <a:r>
              <a:rPr sz="3200" spc="-15" dirty="0">
                <a:solidFill>
                  <a:srgbClr val="FF0000"/>
                </a:solidFill>
                <a:latin typeface="Carlito"/>
                <a:cs typeface="Carlito"/>
              </a:rPr>
              <a:t>Delete </a:t>
            </a:r>
            <a:r>
              <a:rPr sz="3200" spc="-20" dirty="0">
                <a:solidFill>
                  <a:srgbClr val="FF0000"/>
                </a:solidFill>
                <a:latin typeface="Carlito"/>
                <a:cs typeface="Carlito"/>
              </a:rPr>
              <a:t>record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of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a Binary</a:t>
            </a:r>
            <a:r>
              <a:rPr sz="3200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3200">
              <a:latin typeface="Carlito"/>
              <a:cs typeface="Carlito"/>
            </a:endParaRPr>
          </a:p>
          <a:p>
            <a:pPr marR="5080" algn="r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-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pickle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module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0880" y="1451864"/>
            <a:ext cx="406463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 marR="1342390" indent="-20891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f = </a:t>
            </a:r>
            <a:r>
              <a:rPr sz="1800" spc="-10" dirty="0">
                <a:latin typeface="Carlito"/>
                <a:cs typeface="Carlito"/>
              </a:rPr>
              <a:t>open('d:/student.dat','rb')  reclst </a:t>
            </a:r>
            <a:r>
              <a:rPr sz="1800" dirty="0">
                <a:latin typeface="Carlito"/>
                <a:cs typeface="Carlito"/>
              </a:rPr>
              <a:t>=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[]</a:t>
            </a:r>
            <a:endParaRPr sz="1800">
              <a:latin typeface="Carlito"/>
              <a:cs typeface="Carlito"/>
            </a:endParaRPr>
          </a:p>
          <a:p>
            <a:pPr marL="220979" marR="5080">
              <a:lnSpc>
                <a:spcPct val="100000"/>
              </a:lnSpc>
            </a:pPr>
            <a:r>
              <a:rPr sz="1800" spc="-15" dirty="0">
                <a:latin typeface="Carlito"/>
                <a:cs typeface="Carlito"/>
              </a:rPr>
              <a:t>r=int(input(“enter roll </a:t>
            </a:r>
            <a:r>
              <a:rPr sz="1800" spc="-5" dirty="0">
                <a:latin typeface="Carlito"/>
                <a:cs typeface="Carlito"/>
              </a:rPr>
              <a:t>no </a:t>
            </a:r>
            <a:r>
              <a:rPr sz="1800" spc="-10" dirty="0">
                <a:latin typeface="Carlito"/>
                <a:cs typeface="Carlito"/>
              </a:rPr>
              <a:t>to </a:t>
            </a:r>
            <a:r>
              <a:rPr sz="1800" spc="-5" dirty="0">
                <a:latin typeface="Carlito"/>
                <a:cs typeface="Carlito"/>
              </a:rPr>
              <a:t>be </a:t>
            </a:r>
            <a:r>
              <a:rPr sz="1800" spc="-10" dirty="0">
                <a:latin typeface="Carlito"/>
                <a:cs typeface="Carlito"/>
              </a:rPr>
              <a:t>deleted”))  </a:t>
            </a:r>
            <a:r>
              <a:rPr sz="1800" spc="-5" dirty="0">
                <a:latin typeface="Carlito"/>
                <a:cs typeface="Carlito"/>
              </a:rPr>
              <a:t>while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spc="-25" dirty="0">
                <a:latin typeface="Carlito"/>
                <a:cs typeface="Carlito"/>
              </a:rPr>
              <a:t>True:</a:t>
            </a:r>
            <a:endParaRPr sz="1800">
              <a:latin typeface="Carlito"/>
              <a:cs typeface="Carlito"/>
            </a:endParaRPr>
          </a:p>
          <a:p>
            <a:pPr marL="43180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try:</a:t>
            </a:r>
            <a:endParaRPr sz="1800">
              <a:latin typeface="Carlito"/>
              <a:cs typeface="Carlito"/>
            </a:endParaRPr>
          </a:p>
          <a:p>
            <a:pPr marL="640715" marR="1699260">
              <a:lnSpc>
                <a:spcPct val="100000"/>
              </a:lnSpc>
            </a:pPr>
            <a:r>
              <a:rPr sz="1800" spc="-10" dirty="0">
                <a:latin typeface="Carlito"/>
                <a:cs typeface="Carlito"/>
              </a:rPr>
              <a:t>rec </a:t>
            </a:r>
            <a:r>
              <a:rPr sz="1800" dirty="0">
                <a:latin typeface="Carlito"/>
                <a:cs typeface="Carlito"/>
              </a:rPr>
              <a:t>= </a:t>
            </a:r>
            <a:r>
              <a:rPr sz="1800" spc="-5" dirty="0">
                <a:latin typeface="Carlito"/>
                <a:cs typeface="Carlito"/>
              </a:rPr>
              <a:t>pickle.load(f)  reclst.append(rec)</a:t>
            </a:r>
            <a:endParaRPr sz="1800">
              <a:latin typeface="Carlito"/>
              <a:cs typeface="Carlito"/>
            </a:endParaRPr>
          </a:p>
          <a:p>
            <a:pPr marL="640715" marR="2069464" indent="-209550">
              <a:lnSpc>
                <a:spcPct val="100000"/>
              </a:lnSpc>
            </a:pPr>
            <a:r>
              <a:rPr sz="1800" spc="-15" dirty="0">
                <a:latin typeface="Carlito"/>
                <a:cs typeface="Carlito"/>
              </a:rPr>
              <a:t>except EOFError:  </a:t>
            </a:r>
            <a:r>
              <a:rPr sz="1800" spc="-10" dirty="0">
                <a:latin typeface="Carlito"/>
                <a:cs typeface="Carlito"/>
              </a:rPr>
              <a:t>break</a:t>
            </a:r>
            <a:endParaRPr sz="1800">
              <a:latin typeface="Carlito"/>
              <a:cs typeface="Carlito"/>
            </a:endParaRPr>
          </a:p>
          <a:p>
            <a:pPr marL="220979">
              <a:lnSpc>
                <a:spcPct val="100000"/>
              </a:lnSpc>
            </a:pPr>
            <a:r>
              <a:rPr sz="1800" spc="-20" dirty="0">
                <a:latin typeface="Carlito"/>
                <a:cs typeface="Carlito"/>
              </a:rPr>
              <a:t>f.close()</a:t>
            </a:r>
            <a:endParaRPr sz="1800">
              <a:latin typeface="Carlito"/>
              <a:cs typeface="Carlito"/>
            </a:endParaRPr>
          </a:p>
          <a:p>
            <a:pPr marL="220979" marR="104965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rlito"/>
                <a:cs typeface="Carlito"/>
              </a:rPr>
              <a:t>f =</a:t>
            </a:r>
            <a:r>
              <a:rPr sz="1800" spc="-8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open('d:/student.dat','wb')  </a:t>
            </a:r>
            <a:r>
              <a:rPr sz="1800" spc="-15" dirty="0">
                <a:latin typeface="Carlito"/>
                <a:cs typeface="Carlito"/>
              </a:rPr>
              <a:t>for </a:t>
            </a:r>
            <a:r>
              <a:rPr sz="1800" dirty="0">
                <a:latin typeface="Carlito"/>
                <a:cs typeface="Carlito"/>
              </a:rPr>
              <a:t>x in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reclst:</a:t>
            </a:r>
            <a:endParaRPr sz="1800">
              <a:latin typeface="Carlito"/>
              <a:cs typeface="Carlito"/>
            </a:endParaRPr>
          </a:p>
          <a:p>
            <a:pPr marL="640715" marR="2156460" indent="-209550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if </a:t>
            </a:r>
            <a:r>
              <a:rPr sz="1800" spc="-10" dirty="0">
                <a:latin typeface="Carlito"/>
                <a:cs typeface="Carlito"/>
              </a:rPr>
              <a:t>x['Rollno']==r:  continue</a:t>
            </a:r>
            <a:endParaRPr sz="1800">
              <a:latin typeface="Carlito"/>
              <a:cs typeface="Carlito"/>
            </a:endParaRPr>
          </a:p>
          <a:p>
            <a:pPr marL="220979" marR="2117725" indent="210185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p</a:t>
            </a:r>
            <a:r>
              <a:rPr sz="1800" spc="-5" dirty="0">
                <a:latin typeface="Carlito"/>
                <a:cs typeface="Carlito"/>
              </a:rPr>
              <a:t>i</a:t>
            </a:r>
            <a:r>
              <a:rPr sz="1800" spc="-10" dirty="0">
                <a:latin typeface="Carlito"/>
                <a:cs typeface="Carlito"/>
              </a:rPr>
              <a:t>c</a:t>
            </a:r>
            <a:r>
              <a:rPr sz="1800" dirty="0">
                <a:latin typeface="Carlito"/>
                <a:cs typeface="Carlito"/>
              </a:rPr>
              <a:t>k</a:t>
            </a:r>
            <a:r>
              <a:rPr sz="1800" spc="-10" dirty="0">
                <a:latin typeface="Carlito"/>
                <a:cs typeface="Carlito"/>
              </a:rPr>
              <a:t>l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5" dirty="0">
                <a:latin typeface="Carlito"/>
                <a:cs typeface="Carlito"/>
              </a:rPr>
              <a:t>.</a:t>
            </a:r>
            <a:r>
              <a:rPr sz="1800" dirty="0">
                <a:latin typeface="Carlito"/>
                <a:cs typeface="Carlito"/>
              </a:rPr>
              <a:t>dum</a:t>
            </a:r>
            <a:r>
              <a:rPr sz="1800" spc="5" dirty="0">
                <a:latin typeface="Carlito"/>
                <a:cs typeface="Carlito"/>
              </a:rPr>
              <a:t>p</a:t>
            </a:r>
            <a:r>
              <a:rPr sz="1800" spc="-10" dirty="0">
                <a:latin typeface="Carlito"/>
                <a:cs typeface="Carlito"/>
              </a:rPr>
              <a:t>(</a:t>
            </a:r>
            <a:r>
              <a:rPr sz="1800" spc="-5" dirty="0">
                <a:latin typeface="Carlito"/>
                <a:cs typeface="Carlito"/>
              </a:rPr>
              <a:t>x,</a:t>
            </a:r>
            <a:r>
              <a:rPr sz="1800" spc="20" dirty="0">
                <a:latin typeface="Carlito"/>
                <a:cs typeface="Carlito"/>
              </a:rPr>
              <a:t>f</a:t>
            </a:r>
            <a:r>
              <a:rPr sz="1800" dirty="0">
                <a:latin typeface="Carlito"/>
                <a:cs typeface="Carlito"/>
              </a:rPr>
              <a:t>)  </a:t>
            </a:r>
            <a:r>
              <a:rPr sz="1800" spc="-20" dirty="0">
                <a:latin typeface="Carlito"/>
                <a:cs typeface="Carlito"/>
              </a:rPr>
              <a:t>f.close()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27167" y="1967864"/>
            <a:ext cx="381254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Here we are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reading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all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records from 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binary file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storing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those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r>
              <a:rPr sz="2000" spc="2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reclst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27167" y="2577845"/>
            <a:ext cx="38125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7995" algn="l"/>
                <a:tab pos="1104900" algn="l"/>
                <a:tab pos="1798955" algn="l"/>
                <a:tab pos="2193290" algn="l"/>
                <a:tab pos="3120390" algn="l"/>
              </a:tabLst>
            </a:pP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li</a:t>
            </a:r>
            <a:r>
              <a:rPr sz="2000" spc="-25" dirty="0">
                <a:solidFill>
                  <a:srgbClr val="FF0000"/>
                </a:solidFill>
                <a:latin typeface="Carlito"/>
                <a:cs typeface="Carlito"/>
              </a:rPr>
              <a:t>s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	then	wr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i</a:t>
            </a:r>
            <a:r>
              <a:rPr sz="2000" spc="-25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	all	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c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d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s	</a:t>
            </a:r>
            <a:r>
              <a:rPr sz="2000" spc="-4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spc="-55" dirty="0">
                <a:solidFill>
                  <a:srgbClr val="FF0000"/>
                </a:solidFill>
                <a:latin typeface="Carlito"/>
                <a:cs typeface="Carlito"/>
              </a:rPr>
              <a:t>x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cept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27167" y="2882645"/>
            <a:ext cx="3812540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matching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roll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no(with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help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of 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continue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statement)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in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student.dat 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file.Due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wb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mode old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will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be 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removed.</a:t>
            </a:r>
            <a:endParaRPr sz="2000">
              <a:latin typeface="Carlito"/>
              <a:cs typeface="Carlito"/>
            </a:endParaRPr>
          </a:p>
          <a:p>
            <a:pPr marL="12700" algn="just">
              <a:lnSpc>
                <a:spcPct val="100000"/>
              </a:lnSpc>
            </a:pP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If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large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data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in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student.dat</a:t>
            </a:r>
            <a:r>
              <a:rPr sz="2000" spc="10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27167" y="4406900"/>
            <a:ext cx="38125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2940" algn="l"/>
                <a:tab pos="1139825" algn="l"/>
                <a:tab pos="2425065" algn="l"/>
                <a:tab pos="3007360" algn="l"/>
                <a:tab pos="3540760" algn="l"/>
              </a:tabLst>
            </a:pP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then	I</a:t>
            </a:r>
            <a:r>
              <a:rPr sz="2000" spc="70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2000" spc="-120" dirty="0">
                <a:solidFill>
                  <a:srgbClr val="FF0000"/>
                </a:solidFill>
                <a:latin typeface="Carlito"/>
                <a:cs typeface="Carlito"/>
              </a:rPr>
              <a:t>’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s	al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2000" spc="1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rn</a:t>
            </a:r>
            <a:r>
              <a:rPr sz="2000" spc="-20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2000" spc="5" dirty="0">
                <a:solidFill>
                  <a:srgbClr val="FF0000"/>
                </a:solidFill>
                <a:latin typeface="Carlito"/>
                <a:cs typeface="Carlito"/>
              </a:rPr>
              <a:t>i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v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	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w</a:t>
            </a:r>
            <a:r>
              <a:rPr sz="2000" spc="-40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y	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c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an	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be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27167" y="4711700"/>
            <a:ext cx="381317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7705" algn="l"/>
                <a:tab pos="1906905" algn="l"/>
                <a:tab pos="2357755" algn="l"/>
                <a:tab pos="3341370" algn="l"/>
              </a:tabLst>
            </a:pP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usin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g	</a:t>
            </a:r>
            <a:r>
              <a:rPr sz="2000" spc="-25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m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po</a:t>
            </a:r>
            <a:r>
              <a:rPr sz="2000" spc="-5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000" spc="5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y	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fi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l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	c</a:t>
            </a:r>
            <a:r>
              <a:rPr sz="2000" spc="-25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000" spc="10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2000" spc="5" dirty="0">
                <a:solidFill>
                  <a:srgbClr val="FF0000"/>
                </a:solidFill>
                <a:latin typeface="Carlito"/>
                <a:cs typeface="Carlito"/>
              </a:rPr>
              <a:t>i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n	w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i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th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corrected data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then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using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os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module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27167" y="5321605"/>
            <a:ext cx="38112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4505" algn="l"/>
                <a:tab pos="1446530" algn="l"/>
                <a:tab pos="2010410" algn="l"/>
                <a:tab pos="2983230" algn="l"/>
              </a:tabLst>
            </a:pPr>
            <a:r>
              <a:rPr sz="2000" spc="-40" dirty="0">
                <a:solidFill>
                  <a:srgbClr val="FF0000"/>
                </a:solidFill>
                <a:latin typeface="Carlito"/>
                <a:cs typeface="Carlito"/>
              </a:rPr>
              <a:t>f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r	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m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v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	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n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d	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ename	m</a:t>
            </a:r>
            <a:r>
              <a:rPr sz="2000" spc="-2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thod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27167" y="5626405"/>
            <a:ext cx="38100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06425" algn="l"/>
                <a:tab pos="1428115" algn="l"/>
                <a:tab pos="1778635" algn="l"/>
                <a:tab pos="2766695" algn="l"/>
                <a:tab pos="3395979" algn="l"/>
              </a:tabLst>
            </a:pPr>
            <a:r>
              <a:rPr sz="2000" spc="60" dirty="0">
                <a:solidFill>
                  <a:srgbClr val="FF0000"/>
                </a:solidFill>
                <a:latin typeface="Carlito"/>
                <a:cs typeface="Carlito"/>
              </a:rPr>
              <a:t>(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ju</a:t>
            </a:r>
            <a:r>
              <a:rPr sz="2000" spc="-25" dirty="0">
                <a:solidFill>
                  <a:srgbClr val="FF0000"/>
                </a:solidFill>
                <a:latin typeface="Carlito"/>
                <a:cs typeface="Carlito"/>
              </a:rPr>
              <a:t>s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	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s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i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milar	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o	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del</a:t>
            </a:r>
            <a:r>
              <a:rPr sz="2000" spc="-2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tion	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f</a:t>
            </a:r>
            <a:r>
              <a:rPr sz="2000" spc="-4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m	</a:t>
            </a:r>
            <a:r>
              <a:rPr sz="2000" spc="-25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2000" spc="-40" dirty="0">
                <a:solidFill>
                  <a:srgbClr val="FF0000"/>
                </a:solidFill>
                <a:latin typeface="Carlito"/>
                <a:cs typeface="Carlito"/>
              </a:rPr>
              <a:t>e</a:t>
            </a:r>
            <a:r>
              <a:rPr sz="2000" spc="5" dirty="0">
                <a:solidFill>
                  <a:srgbClr val="FF0000"/>
                </a:solidFill>
                <a:latin typeface="Carlito"/>
                <a:cs typeface="Carlito"/>
              </a:rPr>
              <a:t>x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t 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file)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76828" y="2261616"/>
            <a:ext cx="1375410" cy="1893570"/>
          </a:xfrm>
          <a:custGeom>
            <a:avLst/>
            <a:gdLst/>
            <a:ahLst/>
            <a:cxnLst/>
            <a:rect l="l" t="t" r="r" b="b"/>
            <a:pathLst>
              <a:path w="1375410" h="1893570">
                <a:moveTo>
                  <a:pt x="49906" y="57953"/>
                </a:moveTo>
                <a:lnTo>
                  <a:pt x="39599" y="65419"/>
                </a:lnTo>
                <a:lnTo>
                  <a:pt x="1364869" y="1893316"/>
                </a:lnTo>
                <a:lnTo>
                  <a:pt x="1375156" y="1885823"/>
                </a:lnTo>
                <a:lnTo>
                  <a:pt x="49906" y="57953"/>
                </a:lnTo>
                <a:close/>
              </a:path>
              <a:path w="1375410" h="1893570">
                <a:moveTo>
                  <a:pt x="0" y="0"/>
                </a:moveTo>
                <a:lnTo>
                  <a:pt x="13843" y="84074"/>
                </a:lnTo>
                <a:lnTo>
                  <a:pt x="39599" y="65419"/>
                </a:lnTo>
                <a:lnTo>
                  <a:pt x="32131" y="55118"/>
                </a:lnTo>
                <a:lnTo>
                  <a:pt x="42418" y="47625"/>
                </a:lnTo>
                <a:lnTo>
                  <a:pt x="64167" y="47625"/>
                </a:lnTo>
                <a:lnTo>
                  <a:pt x="75564" y="39370"/>
                </a:lnTo>
                <a:lnTo>
                  <a:pt x="0" y="0"/>
                </a:lnTo>
                <a:close/>
              </a:path>
              <a:path w="1375410" h="1893570">
                <a:moveTo>
                  <a:pt x="42418" y="47625"/>
                </a:moveTo>
                <a:lnTo>
                  <a:pt x="32131" y="55118"/>
                </a:lnTo>
                <a:lnTo>
                  <a:pt x="39599" y="65419"/>
                </a:lnTo>
                <a:lnTo>
                  <a:pt x="49906" y="57953"/>
                </a:lnTo>
                <a:lnTo>
                  <a:pt x="42418" y="47625"/>
                </a:lnTo>
                <a:close/>
              </a:path>
              <a:path w="1375410" h="1893570">
                <a:moveTo>
                  <a:pt x="64167" y="47625"/>
                </a:moveTo>
                <a:lnTo>
                  <a:pt x="42418" y="47625"/>
                </a:lnTo>
                <a:lnTo>
                  <a:pt x="49906" y="57953"/>
                </a:lnTo>
                <a:lnTo>
                  <a:pt x="64167" y="4762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8043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0415" y="2520442"/>
            <a:ext cx="747903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32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Download</a:t>
            </a:r>
            <a:r>
              <a:rPr sz="3200" spc="-5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python </a:t>
            </a:r>
            <a:r>
              <a:rPr sz="3200" spc="-15" dirty="0">
                <a:solidFill>
                  <a:srgbClr val="FF0000"/>
                </a:solidFill>
                <a:latin typeface="Carlito"/>
                <a:cs typeface="Carlito"/>
              </a:rPr>
              <a:t>file/program </a:t>
            </a:r>
            <a:r>
              <a:rPr sz="3200" spc="-30" dirty="0">
                <a:solidFill>
                  <a:srgbClr val="FF0000"/>
                </a:solidFill>
                <a:latin typeface="Carlito"/>
                <a:cs typeface="Carlito"/>
              </a:rPr>
              <a:t>for  </a:t>
            </a:r>
            <a:r>
              <a:rPr sz="3200" spc="-15" dirty="0">
                <a:solidFill>
                  <a:srgbClr val="FF0000"/>
                </a:solidFill>
                <a:latin typeface="Carlito"/>
                <a:cs typeface="Carlito"/>
              </a:rPr>
              <a:t>interactive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binary </a:t>
            </a:r>
            <a:r>
              <a:rPr sz="3200" spc="-20" dirty="0">
                <a:solidFill>
                  <a:srgbClr val="FF0000"/>
                </a:solidFill>
                <a:latin typeface="Carlito"/>
                <a:cs typeface="Carlito"/>
              </a:rPr>
              <a:t>data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file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handling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(includes 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insert/search/update/delete</a:t>
            </a:r>
            <a:r>
              <a:rPr sz="3200" spc="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opeartion)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5206" y="539622"/>
            <a:ext cx="8397240" cy="5165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CSV</a:t>
            </a:r>
            <a:r>
              <a:rPr sz="3200" spc="-9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3200">
              <a:latin typeface="Carlito"/>
              <a:cs typeface="Carlito"/>
            </a:endParaRPr>
          </a:p>
          <a:p>
            <a:pPr marL="4150995">
              <a:lnSpc>
                <a:spcPct val="100000"/>
              </a:lnSpc>
            </a:pP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(Comma </a:t>
            </a:r>
            <a:r>
              <a:rPr sz="3200" spc="-20" dirty="0">
                <a:solidFill>
                  <a:srgbClr val="FF0000"/>
                </a:solidFill>
                <a:latin typeface="Carlito"/>
                <a:cs typeface="Carlito"/>
              </a:rPr>
              <a:t>separated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value)</a:t>
            </a:r>
            <a:endParaRPr sz="3200">
              <a:latin typeface="Carlito"/>
              <a:cs typeface="Carlito"/>
            </a:endParaRPr>
          </a:p>
          <a:p>
            <a:pPr marL="12700" marR="34925" algn="just">
              <a:lnSpc>
                <a:spcPct val="100000"/>
              </a:lnSpc>
              <a:spcBef>
                <a:spcPts val="1575"/>
              </a:spcBef>
            </a:pP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CSV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(Comma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Separated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Values)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is a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format for data storage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which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looks </a:t>
            </a:r>
            <a:r>
              <a:rPr sz="2000" spc="-20" dirty="0">
                <a:solidFill>
                  <a:srgbClr val="00AF50"/>
                </a:solidFill>
                <a:latin typeface="Carlito"/>
                <a:cs typeface="Carlito"/>
              </a:rPr>
              <a:t>like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a  </a:t>
            </a:r>
            <a:r>
              <a:rPr sz="2000" spc="-20" dirty="0">
                <a:solidFill>
                  <a:srgbClr val="00AF50"/>
                </a:solidFill>
                <a:latin typeface="Carlito"/>
                <a:cs typeface="Carlito"/>
              </a:rPr>
              <a:t>text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file. The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information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organized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with one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record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on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each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line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each field 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separated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by</a:t>
            </a:r>
            <a:r>
              <a:rPr sz="2000" spc="1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comma.</a:t>
            </a:r>
            <a:endParaRPr sz="2000">
              <a:latin typeface="Carlito"/>
              <a:cs typeface="Carlito"/>
            </a:endParaRPr>
          </a:p>
          <a:p>
            <a:pPr marL="12700" algn="just">
              <a:lnSpc>
                <a:spcPct val="100000"/>
              </a:lnSpc>
            </a:pP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CSV File</a:t>
            </a:r>
            <a:r>
              <a:rPr sz="2000" spc="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Characteristics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One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line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for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each</a:t>
            </a:r>
            <a:r>
              <a:rPr sz="2000" spc="-5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record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Comma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separated</a:t>
            </a:r>
            <a:r>
              <a:rPr sz="2000" spc="-3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fields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Space-characters adjacent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commas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are</a:t>
            </a:r>
            <a:r>
              <a:rPr sz="2000" spc="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ignored</a:t>
            </a:r>
            <a:endParaRPr sz="2000">
              <a:latin typeface="Carlito"/>
              <a:cs typeface="Carlito"/>
            </a:endParaRPr>
          </a:p>
          <a:p>
            <a:pPr marL="12700" marR="78232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Fields with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in-built commas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separated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by double quote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characters.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When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Use</a:t>
            </a:r>
            <a:r>
              <a:rPr sz="2000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CSV?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When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data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has a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strict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tabular</a:t>
            </a:r>
            <a:r>
              <a:rPr sz="2000" spc="1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structure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9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transfer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large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database between</a:t>
            </a:r>
            <a:r>
              <a:rPr sz="2000" spc="12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programs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9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import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export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data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to office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applications, Qedoc</a:t>
            </a:r>
            <a:r>
              <a:rPr sz="2000" spc="16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modules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9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store,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manage and modify shopping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cart</a:t>
            </a:r>
            <a:r>
              <a:rPr sz="2000" spc="4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catalogue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43729" y="539622"/>
            <a:ext cx="425894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CSV</a:t>
            </a:r>
            <a:r>
              <a:rPr sz="3200" spc="-9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3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(Comma </a:t>
            </a:r>
            <a:r>
              <a:rPr sz="3200" spc="-20" dirty="0">
                <a:solidFill>
                  <a:srgbClr val="FF0000"/>
                </a:solidFill>
                <a:latin typeface="Carlito"/>
                <a:cs typeface="Carlito"/>
              </a:rPr>
              <a:t>separated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value)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5206" y="1715262"/>
            <a:ext cx="8162290" cy="459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CSV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 Advantages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CSV is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faster to</a:t>
            </a:r>
            <a:r>
              <a:rPr sz="2000" spc="2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handle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CSV is smaller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in</a:t>
            </a:r>
            <a:r>
              <a:rPr sz="2000" spc="2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size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CSV is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easy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to</a:t>
            </a:r>
            <a:r>
              <a:rPr sz="2000" spc="1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generate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CSV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human readable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easy to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edit manually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CSV is simple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implement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and</a:t>
            </a:r>
            <a:r>
              <a:rPr sz="2000" spc="6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parse</a:t>
            </a:r>
            <a:endParaRPr sz="2000">
              <a:latin typeface="Carlito"/>
              <a:cs typeface="Carlito"/>
            </a:endParaRPr>
          </a:p>
          <a:p>
            <a:pPr marL="12700" marR="258572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CSV is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processed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by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almost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all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existing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applications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 CSV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Disadvantages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No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standard </a:t>
            </a:r>
            <a:r>
              <a:rPr sz="2000" spc="-25" dirty="0">
                <a:solidFill>
                  <a:srgbClr val="00AF50"/>
                </a:solidFill>
                <a:latin typeface="Carlito"/>
                <a:cs typeface="Carlito"/>
              </a:rPr>
              <a:t>way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represent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binary</a:t>
            </a:r>
            <a:r>
              <a:rPr sz="2000" spc="1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data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There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no distinction between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text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numeric</a:t>
            </a:r>
            <a:r>
              <a:rPr sz="2000" spc="4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values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Poor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support of special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characters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control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characters</a:t>
            </a:r>
            <a:endParaRPr sz="2000">
              <a:latin typeface="Carlito"/>
              <a:cs typeface="Carlito"/>
            </a:endParaRPr>
          </a:p>
          <a:p>
            <a:pPr marL="354965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CSV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allows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move most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basic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data </a:t>
            </a:r>
            <a:r>
              <a:rPr sz="2000" spc="-30" dirty="0">
                <a:solidFill>
                  <a:srgbClr val="00AF50"/>
                </a:solidFill>
                <a:latin typeface="Carlito"/>
                <a:cs typeface="Carlito"/>
              </a:rPr>
              <a:t>only.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Complex configurations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cannot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be  imported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exported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this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00AF50"/>
                </a:solidFill>
                <a:latin typeface="Carlito"/>
                <a:cs typeface="Carlito"/>
              </a:rPr>
              <a:t>way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Problems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with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importing CSV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into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SQL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(no distinction between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NULL</a:t>
            </a:r>
            <a:r>
              <a:rPr sz="2000" spc="1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and</a:t>
            </a:r>
            <a:endParaRPr sz="2000">
              <a:latin typeface="Carlito"/>
              <a:cs typeface="Carlito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quotes)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04183" y="944910"/>
            <a:ext cx="5063896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lang="en-US" sz="3200" spc="-10" dirty="0">
                <a:solidFill>
                  <a:srgbClr val="FF0000"/>
                </a:solidFill>
                <a:latin typeface="Carlito"/>
                <a:cs typeface="Carlito"/>
              </a:rPr>
              <a:t>Opening and Closing CSV Files</a:t>
            </a:r>
            <a:endParaRPr sz="3200" dirty="0">
              <a:latin typeface="Carlito"/>
              <a:cs typeface="Carli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08AE7-BF1B-4FD4-BBF3-A71E94DA98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4E5DF"/>
              </a:clrFrom>
              <a:clrTo>
                <a:srgbClr val="E4E5D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847"/>
          <a:stretch/>
        </p:blipFill>
        <p:spPr>
          <a:xfrm rot="16200000">
            <a:off x="3314704" y="-1238257"/>
            <a:ext cx="2514592" cy="8450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D83A37-861D-4EBD-B0E8-B3DB0BA5A8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94"/>
          <a:stretch/>
        </p:blipFill>
        <p:spPr>
          <a:xfrm rot="16200000">
            <a:off x="3403517" y="1068347"/>
            <a:ext cx="2278467" cy="845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90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86399" y="944910"/>
            <a:ext cx="328167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lang="en-US" sz="3200" spc="-10" dirty="0">
                <a:solidFill>
                  <a:srgbClr val="FF0000"/>
                </a:solidFill>
                <a:latin typeface="Carlito"/>
                <a:cs typeface="Carlito"/>
              </a:rPr>
              <a:t>Writing in CSV Files</a:t>
            </a:r>
            <a:endParaRPr sz="3200" dirty="0">
              <a:latin typeface="Carlito"/>
              <a:cs typeface="Carli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1BFEE-02B5-4B22-82F4-3909B6DF3B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998"/>
          <a:stretch/>
        </p:blipFill>
        <p:spPr>
          <a:xfrm rot="16200000">
            <a:off x="4076700" y="-1066800"/>
            <a:ext cx="990600" cy="708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3DC8E8-1CB0-4DA0-9723-82F26CDF5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67692" y="606617"/>
            <a:ext cx="2808615" cy="780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1315" y="335102"/>
            <a:ext cx="2425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7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334505" y="977646"/>
            <a:ext cx="2158365" cy="0"/>
          </a:xfrm>
          <a:custGeom>
            <a:avLst/>
            <a:gdLst/>
            <a:ahLst/>
            <a:cxnLst/>
            <a:rect l="l" t="t" r="r" b="b"/>
            <a:pathLst>
              <a:path w="2158365">
                <a:moveTo>
                  <a:pt x="0" y="0"/>
                </a:moveTo>
                <a:lnTo>
                  <a:pt x="2158111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61400" y="6444703"/>
            <a:ext cx="54610" cy="27305"/>
          </a:xfrm>
          <a:custGeom>
            <a:avLst/>
            <a:gdLst/>
            <a:ahLst/>
            <a:cxnLst/>
            <a:rect l="l" t="t" r="r" b="b"/>
            <a:pathLst>
              <a:path w="54609" h="27304">
                <a:moveTo>
                  <a:pt x="126" y="27152"/>
                </a:moveTo>
                <a:lnTo>
                  <a:pt x="27177" y="27152"/>
                </a:lnTo>
                <a:lnTo>
                  <a:pt x="37746" y="25019"/>
                </a:lnTo>
                <a:lnTo>
                  <a:pt x="46386" y="19200"/>
                </a:lnTo>
                <a:lnTo>
                  <a:pt x="52216" y="10570"/>
                </a:lnTo>
                <a:lnTo>
                  <a:pt x="54355" y="0"/>
                </a:lnTo>
              </a:path>
              <a:path w="54609" h="27304">
                <a:moveTo>
                  <a:pt x="27177" y="27152"/>
                </a:moveTo>
                <a:lnTo>
                  <a:pt x="27177" y="0"/>
                </a:lnTo>
                <a:lnTo>
                  <a:pt x="27177" y="7505"/>
                </a:lnTo>
                <a:lnTo>
                  <a:pt x="21081" y="13576"/>
                </a:lnTo>
                <a:lnTo>
                  <a:pt x="13589" y="13576"/>
                </a:lnTo>
                <a:lnTo>
                  <a:pt x="6096" y="13576"/>
                </a:lnTo>
                <a:lnTo>
                  <a:pt x="0" y="7505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96861" y="987933"/>
            <a:ext cx="1804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solidFill>
                  <a:srgbClr val="FF0000"/>
                </a:solidFill>
                <a:latin typeface="Carlito"/>
                <a:cs typeface="Carlito"/>
              </a:rPr>
              <a:t>Types </a:t>
            </a:r>
            <a:r>
              <a:rPr sz="2800" spc="-5"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r>
              <a:rPr sz="2800" spc="-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1422653"/>
            <a:ext cx="862139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There are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two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types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of</a:t>
            </a:r>
            <a:r>
              <a:rPr sz="1800" spc="3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files:</a:t>
            </a:r>
            <a:endParaRPr sz="1800">
              <a:latin typeface="Carlito"/>
              <a:cs typeface="Carlito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spc="-50" dirty="0">
                <a:solidFill>
                  <a:srgbClr val="FF0000"/>
                </a:solidFill>
                <a:latin typeface="Carlito"/>
                <a:cs typeface="Carlito"/>
              </a:rPr>
              <a:t>Text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Files-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A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whose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contents can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be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viewed using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a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text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editor is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called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a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text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file.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A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text 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file is simply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a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sequence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of ASCII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or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Unicode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characters.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Python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programs, contents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written 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in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text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editors are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some of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example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of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text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files.e.g.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.txt,.rtf</a:t>
            </a:r>
            <a:r>
              <a:rPr sz="1800" b="1" spc="-10" dirty="0">
                <a:solidFill>
                  <a:srgbClr val="FF0000"/>
                </a:solidFill>
                <a:latin typeface="Carlito"/>
                <a:cs typeface="Carlito"/>
              </a:rPr>
              <a:t>,.csv</a:t>
            </a:r>
            <a:r>
              <a:rPr sz="1800" b="1" spc="10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etc.</a:t>
            </a:r>
            <a:endParaRPr sz="1800">
              <a:latin typeface="Carlito"/>
              <a:cs typeface="Carlito"/>
            </a:endParaRPr>
          </a:p>
          <a:p>
            <a:pPr marL="12700" algn="just">
              <a:lnSpc>
                <a:spcPct val="100000"/>
              </a:lnSpc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Binary</a:t>
            </a:r>
            <a:r>
              <a:rPr sz="1800" spc="1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Files-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A</a:t>
            </a:r>
            <a:r>
              <a:rPr sz="1800" spc="15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binary</a:t>
            </a:r>
            <a:r>
              <a:rPr sz="1800" spc="16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file</a:t>
            </a:r>
            <a:r>
              <a:rPr sz="1800" spc="17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stores</a:t>
            </a:r>
            <a:r>
              <a:rPr sz="1800" spc="16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the</a:t>
            </a:r>
            <a:r>
              <a:rPr sz="1800" spc="16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data</a:t>
            </a:r>
            <a:r>
              <a:rPr sz="1800" spc="17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in</a:t>
            </a:r>
            <a:r>
              <a:rPr sz="1800" spc="17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the</a:t>
            </a:r>
            <a:r>
              <a:rPr sz="1800" spc="17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same</a:t>
            </a:r>
            <a:r>
              <a:rPr sz="1800" spc="16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00AF50"/>
                </a:solidFill>
                <a:latin typeface="Carlito"/>
                <a:cs typeface="Carlito"/>
              </a:rPr>
              <a:t>way</a:t>
            </a:r>
            <a:r>
              <a:rPr sz="1800" spc="17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as</a:t>
            </a:r>
            <a:r>
              <a:rPr sz="1800" spc="16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as</a:t>
            </a:r>
            <a:r>
              <a:rPr sz="1800" spc="16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stored</a:t>
            </a:r>
            <a:r>
              <a:rPr sz="1800" spc="16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in</a:t>
            </a:r>
            <a:r>
              <a:rPr sz="1800" spc="17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the</a:t>
            </a:r>
            <a:r>
              <a:rPr sz="1800" spc="17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memory.</a:t>
            </a:r>
            <a:r>
              <a:rPr sz="1800" spc="16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The</a:t>
            </a:r>
            <a:endParaRPr sz="1800">
              <a:latin typeface="Carlito"/>
              <a:cs typeface="Carlito"/>
            </a:endParaRPr>
          </a:p>
          <a:p>
            <a:pPr marL="12700" algn="just">
              <a:lnSpc>
                <a:spcPct val="100000"/>
              </a:lnSpc>
            </a:pPr>
            <a:r>
              <a:rPr sz="1800" spc="-20" dirty="0">
                <a:solidFill>
                  <a:srgbClr val="00AF50"/>
                </a:solidFill>
                <a:latin typeface="Carlito"/>
                <a:cs typeface="Carlito"/>
              </a:rPr>
              <a:t>.exe</a:t>
            </a:r>
            <a:r>
              <a:rPr sz="1800" spc="6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files,mp3</a:t>
            </a:r>
            <a:r>
              <a:rPr sz="1800" spc="6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file,</a:t>
            </a:r>
            <a:r>
              <a:rPr sz="1800" spc="6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image</a:t>
            </a:r>
            <a:r>
              <a:rPr sz="1800" spc="7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files,</a:t>
            </a:r>
            <a:r>
              <a:rPr sz="1800" spc="7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word</a:t>
            </a:r>
            <a:r>
              <a:rPr sz="1800" spc="6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documents</a:t>
            </a:r>
            <a:r>
              <a:rPr sz="1800" spc="7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are</a:t>
            </a:r>
            <a:r>
              <a:rPr sz="1800" spc="7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some</a:t>
            </a:r>
            <a:r>
              <a:rPr sz="1800" spc="7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of</a:t>
            </a:r>
            <a:r>
              <a:rPr sz="1800" spc="6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the</a:t>
            </a:r>
            <a:r>
              <a:rPr sz="1800" spc="8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examples</a:t>
            </a:r>
            <a:r>
              <a:rPr sz="1800" spc="6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of</a:t>
            </a:r>
            <a:r>
              <a:rPr sz="1800" spc="6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binary</a:t>
            </a:r>
            <a:r>
              <a:rPr sz="1800" spc="7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files.we</a:t>
            </a:r>
            <a:endParaRPr sz="1800">
              <a:latin typeface="Carlito"/>
              <a:cs typeface="Carlito"/>
            </a:endParaRPr>
          </a:p>
          <a:p>
            <a:pPr marL="12700" algn="just">
              <a:lnSpc>
                <a:spcPct val="100000"/>
              </a:lnSpc>
            </a:pP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can’t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read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a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binary file using 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a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text </a:t>
            </a:r>
            <a:r>
              <a:rPr sz="1800" spc="-20" dirty="0">
                <a:solidFill>
                  <a:srgbClr val="00AF50"/>
                </a:solidFill>
                <a:latin typeface="Carlito"/>
                <a:cs typeface="Carlito"/>
              </a:rPr>
              <a:t>editor.e.g.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.bmp,.cdr</a:t>
            </a:r>
            <a:r>
              <a:rPr sz="1800" spc="14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etc.</a:t>
            </a:r>
            <a:endParaRPr sz="1800">
              <a:latin typeface="Carlito"/>
              <a:cs typeface="Carlito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9756" y="3422650"/>
          <a:ext cx="8983345" cy="30232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8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0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-5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Text</a:t>
                      </a: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Binary</a:t>
                      </a:r>
                      <a:r>
                        <a:rPr sz="16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186"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Its Bits </a:t>
                      </a:r>
                      <a:r>
                        <a:rPr sz="1600" b="1" spc="-1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represent</a:t>
                      </a:r>
                      <a:r>
                        <a:rPr sz="1600" b="1" spc="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character.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Its Bits </a:t>
                      </a:r>
                      <a:r>
                        <a:rPr sz="1600" b="1" spc="-1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represent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 </a:t>
                      </a: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custom</a:t>
                      </a:r>
                      <a:r>
                        <a:rPr sz="1600" b="1" spc="2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data.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149">
                <a:tc>
                  <a:txBody>
                    <a:bodyPr/>
                    <a:lstStyle/>
                    <a:p>
                      <a:pPr marL="100965" marR="53022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Less </a:t>
                      </a:r>
                      <a:r>
                        <a:rPr sz="1600" b="1" spc="-1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prone </a:t>
                      </a: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to </a:t>
                      </a:r>
                      <a:r>
                        <a:rPr sz="1600" b="1" spc="-1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get </a:t>
                      </a: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corrupt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as </a:t>
                      </a: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change reflects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as  soon as </a:t>
                      </a: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made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and </a:t>
                      </a: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can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be</a:t>
                      </a:r>
                      <a:r>
                        <a:rPr sz="1600" b="1" spc="5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undone.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346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Can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easily </a:t>
                      </a:r>
                      <a:r>
                        <a:rPr sz="1600" b="1" spc="-1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get </a:t>
                      </a: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corrupted, corrupt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on </a:t>
                      </a:r>
                      <a:r>
                        <a:rPr sz="1600" b="1" spc="-1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even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single  bit </a:t>
                      </a: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change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899"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Store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only plain </a:t>
                      </a:r>
                      <a:r>
                        <a:rPr sz="1600" b="1" spc="-2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text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in a</a:t>
                      </a:r>
                      <a:r>
                        <a:rPr sz="1600" b="1" spc="5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160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100139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Can </a:t>
                      </a:r>
                      <a:r>
                        <a:rPr sz="1600" b="1" spc="-1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store </a:t>
                      </a: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different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types of </a:t>
                      </a: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data (audio,  text,image)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in a single</a:t>
                      </a:r>
                      <a:r>
                        <a:rPr sz="1600" b="1" spc="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962"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Widely used file </a:t>
                      </a:r>
                      <a:r>
                        <a:rPr sz="1600" b="1" spc="-1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format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and </a:t>
                      </a: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can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be opened in</a:t>
                      </a:r>
                      <a:r>
                        <a:rPr sz="1600" b="1" spc="10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any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marL="100965">
                        <a:lnSpc>
                          <a:spcPct val="100000"/>
                        </a:lnSpc>
                      </a:pPr>
                      <a:r>
                        <a:rPr sz="1600" b="1" spc="-2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text</a:t>
                      </a:r>
                      <a:r>
                        <a:rPr sz="1600" b="1" spc="-1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3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editor.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Developed for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an application and </a:t>
                      </a: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can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be</a:t>
                      </a:r>
                      <a:r>
                        <a:rPr sz="1600" b="1" spc="8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opened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in </a:t>
                      </a: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that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application</a:t>
                      </a:r>
                      <a:r>
                        <a:rPr sz="1600" b="1" spc="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only.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004"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Mostly </a:t>
                      </a: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.txt,.rtf are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used as </a:t>
                      </a:r>
                      <a:r>
                        <a:rPr sz="1600" b="1" spc="-1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extensions </a:t>
                      </a: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to </a:t>
                      </a:r>
                      <a:r>
                        <a:rPr sz="1600" b="1" spc="-2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text</a:t>
                      </a:r>
                      <a:r>
                        <a:rPr sz="1600" b="1" spc="8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files.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Can </a:t>
                      </a:r>
                      <a:r>
                        <a:rPr sz="1600" b="1" spc="-1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have any </a:t>
                      </a:r>
                      <a:r>
                        <a:rPr sz="16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application </a:t>
                      </a:r>
                      <a:r>
                        <a:rPr sz="1600" b="1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defined</a:t>
                      </a:r>
                      <a:r>
                        <a:rPr sz="1600" b="1" spc="5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extension.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86399" y="944910"/>
            <a:ext cx="328167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lang="en-US" sz="3200" spc="-10" dirty="0">
                <a:solidFill>
                  <a:srgbClr val="FF0000"/>
                </a:solidFill>
                <a:latin typeface="Carlito"/>
                <a:cs typeface="Carlito"/>
              </a:rPr>
              <a:t>Writing in CSV Files</a:t>
            </a:r>
            <a:endParaRPr sz="3200" dirty="0">
              <a:latin typeface="Carlito"/>
              <a:cs typeface="Carli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9993B-E359-4F7F-A303-E0CFF75D9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73085" y="285338"/>
            <a:ext cx="4197830" cy="758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46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86399" y="944910"/>
            <a:ext cx="328167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lang="en-US" sz="3200" spc="-10" dirty="0">
                <a:solidFill>
                  <a:srgbClr val="FF0000"/>
                </a:solidFill>
                <a:latin typeface="Carlito"/>
                <a:cs typeface="Carlito"/>
              </a:rPr>
              <a:t>Writing in CSV Files</a:t>
            </a:r>
            <a:endParaRPr sz="3200" dirty="0">
              <a:latin typeface="Carlito"/>
              <a:cs typeface="Carlit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11181-54B1-4826-BBFE-D8C080A3E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0" t="4038" r="3003"/>
          <a:stretch/>
        </p:blipFill>
        <p:spPr>
          <a:xfrm rot="16200000">
            <a:off x="2894821" y="-105809"/>
            <a:ext cx="3694936" cy="6893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0E7FF1-7C76-44D8-9F9B-679B10A8F1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9" r="5429"/>
          <a:stretch/>
        </p:blipFill>
        <p:spPr>
          <a:xfrm rot="16200000">
            <a:off x="3962400" y="2484090"/>
            <a:ext cx="152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88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86399" y="944910"/>
            <a:ext cx="328167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lang="en-US" sz="3200" spc="-10" dirty="0">
                <a:solidFill>
                  <a:srgbClr val="FF0000"/>
                </a:solidFill>
                <a:latin typeface="Carlito"/>
                <a:cs typeface="Carlito"/>
              </a:rPr>
              <a:t>Reading in CSV Files</a:t>
            </a:r>
            <a:endParaRPr sz="3200" dirty="0">
              <a:latin typeface="Carlito"/>
              <a:cs typeface="Carlito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AFDB68-1458-4419-98EC-0FE63B12280B}"/>
              </a:ext>
            </a:extLst>
          </p:cNvPr>
          <p:cNvGrpSpPr/>
          <p:nvPr/>
        </p:nvGrpSpPr>
        <p:grpSpPr>
          <a:xfrm>
            <a:off x="609599" y="2133601"/>
            <a:ext cx="7772401" cy="3733801"/>
            <a:chOff x="609599" y="2133601"/>
            <a:chExt cx="7772401" cy="37338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FC6AA1-E4C7-4041-A39C-A970AE9912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AA9B2"/>
                </a:clrFrom>
                <a:clrTo>
                  <a:srgbClr val="FAA9B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6" t="1982" b="2882"/>
            <a:stretch/>
          </p:blipFill>
          <p:spPr>
            <a:xfrm rot="16200000">
              <a:off x="2628899" y="114301"/>
              <a:ext cx="3733801" cy="777240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62EC09-E7F1-4728-8012-160477C57EFF}"/>
                </a:ext>
              </a:extLst>
            </p:cNvPr>
            <p:cNvSpPr/>
            <p:nvPr/>
          </p:nvSpPr>
          <p:spPr>
            <a:xfrm>
              <a:off x="6269336" y="5486401"/>
              <a:ext cx="733806" cy="3447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58429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86399" y="944910"/>
            <a:ext cx="328167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lang="en-US" sz="3200" spc="-10" dirty="0">
                <a:solidFill>
                  <a:srgbClr val="FF0000"/>
                </a:solidFill>
                <a:latin typeface="Carlito"/>
                <a:cs typeface="Carlito"/>
              </a:rPr>
              <a:t>Reading in CSV Files</a:t>
            </a:r>
            <a:endParaRPr sz="3200" dirty="0">
              <a:latin typeface="Carlito"/>
              <a:cs typeface="Carli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D915F9-D621-49F8-8C7D-520C34A11D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45" b="3332"/>
          <a:stretch/>
        </p:blipFill>
        <p:spPr>
          <a:xfrm rot="16200000">
            <a:off x="2165732" y="482072"/>
            <a:ext cx="4812536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67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47994" y="68046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7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568" y="1467357"/>
            <a:ext cx="3799204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rlito"/>
                <a:cs typeface="Carlito"/>
              </a:rPr>
              <a:t>import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csv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#csv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file writing</a:t>
            </a:r>
            <a:r>
              <a:rPr sz="2000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code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rlito"/>
                <a:cs typeface="Carlito"/>
              </a:rPr>
              <a:t>with open('</a:t>
            </a:r>
            <a:r>
              <a:rPr sz="2000" spc="-5" dirty="0" err="1">
                <a:latin typeface="Carlito"/>
                <a:cs typeface="Carlito"/>
              </a:rPr>
              <a:t>a.csv','w</a:t>
            </a:r>
            <a:r>
              <a:rPr sz="2000" spc="-5" dirty="0">
                <a:latin typeface="Carlito"/>
                <a:cs typeface="Carlito"/>
              </a:rPr>
              <a:t>') </a:t>
            </a:r>
            <a:r>
              <a:rPr sz="2000" dirty="0">
                <a:latin typeface="Carlito"/>
                <a:cs typeface="Carlito"/>
              </a:rPr>
              <a:t>as</a:t>
            </a:r>
            <a:r>
              <a:rPr sz="2000" spc="-1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newFile: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168" y="2382138"/>
            <a:ext cx="36652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rlito"/>
                <a:cs typeface="Carlito"/>
              </a:rPr>
              <a:t>newFileWriter </a:t>
            </a:r>
            <a:r>
              <a:rPr sz="2000" dirty="0">
                <a:latin typeface="Carlito"/>
                <a:cs typeface="Carlito"/>
              </a:rPr>
              <a:t>=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spc="-20" dirty="0">
                <a:latin typeface="Carlito"/>
                <a:cs typeface="Carlito"/>
              </a:rPr>
              <a:t>csv.writer(newFile)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378460" algn="just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newFileWriter.writerow([1,'xyz'])  </a:t>
            </a:r>
            <a:r>
              <a:rPr spc="-5" dirty="0"/>
              <a:t>n</a:t>
            </a:r>
            <a:r>
              <a:rPr spc="-15" dirty="0"/>
              <a:t>e</a:t>
            </a:r>
            <a:r>
              <a:rPr dirty="0"/>
              <a:t>wFi</a:t>
            </a:r>
            <a:r>
              <a:rPr spc="-10" dirty="0"/>
              <a:t>l</a:t>
            </a:r>
            <a:r>
              <a:rPr dirty="0"/>
              <a:t>e</a:t>
            </a:r>
            <a:r>
              <a:rPr spc="-60" dirty="0"/>
              <a:t>W</a:t>
            </a:r>
            <a:r>
              <a:rPr dirty="0"/>
              <a:t>r</a:t>
            </a:r>
            <a:r>
              <a:rPr spc="-10" dirty="0"/>
              <a:t>i</a:t>
            </a:r>
            <a:r>
              <a:rPr spc="-25" dirty="0"/>
              <a:t>t</a:t>
            </a:r>
            <a:r>
              <a:rPr dirty="0"/>
              <a:t>e</a:t>
            </a:r>
            <a:r>
              <a:rPr spc="-210" dirty="0"/>
              <a:t>r</a:t>
            </a:r>
            <a:r>
              <a:rPr spc="-75" dirty="0"/>
              <a:t>.</a:t>
            </a:r>
            <a:r>
              <a:rPr dirty="0"/>
              <a:t>w</a:t>
            </a:r>
            <a:r>
              <a:rPr spc="-10" dirty="0"/>
              <a:t>r</a:t>
            </a:r>
            <a:r>
              <a:rPr dirty="0"/>
              <a:t>i</a:t>
            </a:r>
            <a:r>
              <a:rPr spc="-30" dirty="0"/>
              <a:t>t</a:t>
            </a:r>
            <a:r>
              <a:rPr dirty="0"/>
              <a:t>e</a:t>
            </a:r>
            <a:r>
              <a:rPr spc="-45" dirty="0"/>
              <a:t>r</a:t>
            </a:r>
            <a:r>
              <a:rPr spc="-15" dirty="0"/>
              <a:t>o</a:t>
            </a:r>
            <a:r>
              <a:rPr spc="-5" dirty="0"/>
              <a:t>w([2</a:t>
            </a:r>
            <a:r>
              <a:rPr spc="5" dirty="0"/>
              <a:t>,</a:t>
            </a:r>
            <a:r>
              <a:rPr dirty="0"/>
              <a:t>'p</a:t>
            </a:r>
            <a:r>
              <a:rPr spc="5" dirty="0"/>
              <a:t>q</a:t>
            </a:r>
            <a:r>
              <a:rPr dirty="0"/>
              <a:t>r'])  </a:t>
            </a:r>
            <a:r>
              <a:rPr spc="-5" dirty="0"/>
              <a:t>newFile.close()</a:t>
            </a:r>
          </a:p>
          <a:p>
            <a:pPr marL="12700">
              <a:lnSpc>
                <a:spcPct val="100000"/>
              </a:lnSpc>
            </a:pPr>
            <a:r>
              <a:rPr spc="-15" dirty="0">
                <a:solidFill>
                  <a:srgbClr val="FF0000"/>
                </a:solidFill>
              </a:rPr>
              <a:t>#csv </a:t>
            </a:r>
            <a:r>
              <a:rPr spc="-5" dirty="0">
                <a:solidFill>
                  <a:srgbClr val="FF0000"/>
                </a:solidFill>
              </a:rPr>
              <a:t>file reading</a:t>
            </a:r>
            <a:r>
              <a:rPr spc="3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code</a:t>
            </a:r>
          </a:p>
          <a:p>
            <a:pPr marL="241300" marR="5080" indent="-228600">
              <a:lnSpc>
                <a:spcPct val="100000"/>
              </a:lnSpc>
            </a:pPr>
            <a:r>
              <a:rPr spc="-5" dirty="0"/>
              <a:t>with open('</a:t>
            </a:r>
            <a:r>
              <a:rPr spc="-5" dirty="0" err="1"/>
              <a:t>a.csv','r</a:t>
            </a:r>
            <a:r>
              <a:rPr spc="-5" dirty="0"/>
              <a:t>') </a:t>
            </a:r>
            <a:r>
              <a:rPr dirty="0"/>
              <a:t>as </a:t>
            </a:r>
            <a:r>
              <a:rPr spc="-5" dirty="0"/>
              <a:t>newFile:  newFileReader </a:t>
            </a:r>
            <a:r>
              <a:rPr dirty="0"/>
              <a:t>= </a:t>
            </a:r>
            <a:r>
              <a:rPr spc="-15" dirty="0"/>
              <a:t>csv.reader(newFile)  for </a:t>
            </a:r>
            <a:r>
              <a:rPr spc="-20" dirty="0"/>
              <a:t>row </a:t>
            </a:r>
            <a:r>
              <a:rPr spc="-5" dirty="0"/>
              <a:t>in</a:t>
            </a:r>
            <a:r>
              <a:rPr spc="10" dirty="0"/>
              <a:t> </a:t>
            </a:r>
            <a:r>
              <a:rPr spc="-5" dirty="0"/>
              <a:t>newFileReader:</a:t>
            </a:r>
          </a:p>
          <a:p>
            <a:pPr marL="241300" marR="2232660" indent="2286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print </a:t>
            </a:r>
            <a:r>
              <a:rPr spc="-10" dirty="0"/>
              <a:t>(row)  </a:t>
            </a:r>
            <a:r>
              <a:rPr spc="-5" dirty="0"/>
              <a:t>n</a:t>
            </a:r>
            <a:r>
              <a:rPr spc="-15" dirty="0"/>
              <a:t>e</a:t>
            </a:r>
            <a:r>
              <a:rPr dirty="0"/>
              <a:t>wFi</a:t>
            </a:r>
            <a:r>
              <a:rPr spc="-10" dirty="0"/>
              <a:t>l</a:t>
            </a:r>
            <a:r>
              <a:rPr dirty="0"/>
              <a:t>e.clo</a:t>
            </a:r>
            <a:r>
              <a:rPr spc="-10" dirty="0"/>
              <a:t>s</a:t>
            </a:r>
            <a:r>
              <a:rPr spc="-5" dirty="0"/>
              <a:t>e</a:t>
            </a:r>
            <a:r>
              <a:rPr dirty="0"/>
              <a:t>()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83885" y="635630"/>
            <a:ext cx="3738879" cy="1958339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70"/>
              </a:spcBef>
            </a:pPr>
            <a:r>
              <a:rPr sz="3200" spc="-30" dirty="0">
                <a:solidFill>
                  <a:srgbClr val="FF0000"/>
                </a:solidFill>
                <a:latin typeface="Carlito"/>
                <a:cs typeface="Carlito"/>
              </a:rPr>
              <a:t>Write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/ </a:t>
            </a:r>
            <a:r>
              <a:rPr sz="3200" spc="-15" dirty="0">
                <a:solidFill>
                  <a:srgbClr val="FF0000"/>
                </a:solidFill>
                <a:latin typeface="Carlito"/>
                <a:cs typeface="Carlito"/>
              </a:rPr>
              <a:t>Read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CSV</a:t>
            </a:r>
            <a:r>
              <a:rPr sz="3200" spc="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endParaRPr sz="3200">
              <a:latin typeface="Carlito"/>
              <a:cs typeface="Carlito"/>
            </a:endParaRPr>
          </a:p>
          <a:p>
            <a:pPr marL="107314" marR="5080" algn="just">
              <a:lnSpc>
                <a:spcPct val="100000"/>
              </a:lnSpc>
              <a:spcBef>
                <a:spcPts val="204"/>
              </a:spcBef>
            </a:pPr>
            <a:r>
              <a:rPr sz="1800" spc="-15" dirty="0">
                <a:solidFill>
                  <a:srgbClr val="00AFEF"/>
                </a:solidFill>
                <a:latin typeface="Carlito"/>
                <a:cs typeface="Carlito"/>
              </a:rPr>
              <a:t>Writing </a:t>
            </a:r>
            <a:r>
              <a:rPr sz="1800" dirty="0">
                <a:solidFill>
                  <a:srgbClr val="00AFEF"/>
                </a:solidFill>
                <a:latin typeface="Carlito"/>
                <a:cs typeface="Carlito"/>
              </a:rPr>
              <a:t>and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reading </a:t>
            </a: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operation </a:t>
            </a:r>
            <a:r>
              <a:rPr sz="1800" spc="-15" dirty="0">
                <a:solidFill>
                  <a:srgbClr val="00AFEF"/>
                </a:solidFill>
                <a:latin typeface="Carlito"/>
                <a:cs typeface="Carlito"/>
              </a:rPr>
              <a:t>from  text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file is very </a:t>
            </a:r>
            <a:r>
              <a:rPr sz="1800" spc="-25" dirty="0">
                <a:solidFill>
                  <a:srgbClr val="00AFEF"/>
                </a:solidFill>
                <a:latin typeface="Carlito"/>
                <a:cs typeface="Carlito"/>
              </a:rPr>
              <a:t>easy.First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of </a:t>
            </a:r>
            <a:r>
              <a:rPr sz="1800" dirty="0">
                <a:solidFill>
                  <a:srgbClr val="00AFEF"/>
                </a:solidFill>
                <a:latin typeface="Carlito"/>
                <a:cs typeface="Carlito"/>
              </a:rPr>
              <a:t>all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we </a:t>
            </a: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have  to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import </a:t>
            </a: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csv </a:t>
            </a:r>
            <a:r>
              <a:rPr sz="1800" dirty="0">
                <a:solidFill>
                  <a:srgbClr val="00AFEF"/>
                </a:solidFill>
                <a:latin typeface="Carlito"/>
                <a:cs typeface="Carlito"/>
              </a:rPr>
              <a:t>module </a:t>
            </a: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for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file  </a:t>
            </a: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operation/method</a:t>
            </a:r>
            <a:r>
              <a:rPr sz="1800" spc="30" dirty="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call.</a:t>
            </a:r>
            <a:endParaRPr sz="1800">
              <a:latin typeface="Carlito"/>
              <a:cs typeface="Carlito"/>
            </a:endParaRPr>
          </a:p>
          <a:p>
            <a:pPr marL="107314" algn="just">
              <a:lnSpc>
                <a:spcPct val="100000"/>
              </a:lnSpc>
            </a:pP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For</a:t>
            </a:r>
            <a:r>
              <a:rPr sz="1800" spc="8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writing</a:t>
            </a:r>
            <a:r>
              <a:rPr sz="1800" spc="1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,we</a:t>
            </a:r>
            <a:r>
              <a:rPr sz="1800" spc="114" dirty="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open</a:t>
            </a:r>
            <a:r>
              <a:rPr sz="1800" spc="95" dirty="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file</a:t>
            </a:r>
            <a:r>
              <a:rPr sz="1800" spc="110" dirty="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in</a:t>
            </a:r>
            <a:r>
              <a:rPr sz="1800" spc="105" dirty="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sz="1800" spc="10" dirty="0">
                <a:solidFill>
                  <a:srgbClr val="00AFEF"/>
                </a:solidFill>
                <a:latin typeface="Carlito"/>
                <a:cs typeface="Carlito"/>
              </a:rPr>
              <a:t>‘w’</a:t>
            </a:r>
            <a:r>
              <a:rPr sz="1800" spc="114" dirty="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writing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3768" y="2686938"/>
            <a:ext cx="55829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Carlito"/>
                <a:cs typeface="Carlito"/>
              </a:rPr>
              <a:t>newFileWriter.writerow(['user_id','beneficiary'])</a:t>
            </a:r>
            <a:r>
              <a:rPr sz="2000" spc="-220" dirty="0">
                <a:latin typeface="Carlito"/>
                <a:cs typeface="Carlito"/>
              </a:rPr>
              <a:t> </a:t>
            </a:r>
            <a:r>
              <a:rPr sz="2700" baseline="35493" dirty="0">
                <a:solidFill>
                  <a:srgbClr val="00AFEF"/>
                </a:solidFill>
                <a:latin typeface="Carlito"/>
                <a:cs typeface="Carlito"/>
              </a:rPr>
              <a:t>mode</a:t>
            </a:r>
            <a:endParaRPr sz="2700" baseline="35493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87288" y="2568702"/>
            <a:ext cx="2933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3735" algn="l"/>
                <a:tab pos="1460500" algn="l"/>
                <a:tab pos="2367280" algn="l"/>
              </a:tabLst>
            </a:pPr>
            <a:r>
              <a:rPr sz="1800" dirty="0">
                <a:solidFill>
                  <a:srgbClr val="00AFEF"/>
                </a:solidFill>
                <a:latin typeface="Carlito"/>
                <a:cs typeface="Carlito"/>
              </a:rPr>
              <a:t>u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sin</a:t>
            </a:r>
            <a:r>
              <a:rPr sz="1800" dirty="0">
                <a:solidFill>
                  <a:srgbClr val="00AFEF"/>
                </a:solidFill>
                <a:latin typeface="Carlito"/>
                <a:cs typeface="Carlito"/>
              </a:rPr>
              <a:t>g	</a:t>
            </a:r>
            <a:r>
              <a:rPr sz="1800" spc="5" dirty="0">
                <a:solidFill>
                  <a:srgbClr val="00AFEF"/>
                </a:solidFill>
                <a:latin typeface="Carlito"/>
                <a:cs typeface="Carlito"/>
              </a:rPr>
              <a:t>o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p</a:t>
            </a:r>
            <a:r>
              <a:rPr sz="1800" dirty="0">
                <a:solidFill>
                  <a:srgbClr val="00AFEF"/>
                </a:solidFill>
                <a:latin typeface="Carlito"/>
                <a:cs typeface="Carlito"/>
              </a:rPr>
              <a:t>e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n</a:t>
            </a:r>
            <a:r>
              <a:rPr sz="1800" spc="5" dirty="0">
                <a:solidFill>
                  <a:srgbClr val="00AFEF"/>
                </a:solidFill>
                <a:latin typeface="Carlito"/>
                <a:cs typeface="Carlito"/>
              </a:rPr>
              <a:t>(</a:t>
            </a:r>
            <a:r>
              <a:rPr sz="1800" dirty="0">
                <a:solidFill>
                  <a:srgbClr val="00AFEF"/>
                </a:solidFill>
                <a:latin typeface="Carlito"/>
                <a:cs typeface="Carlito"/>
              </a:rPr>
              <a:t>)	m</a:t>
            </a: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e</a:t>
            </a:r>
            <a:r>
              <a:rPr sz="1800" spc="5" dirty="0">
                <a:solidFill>
                  <a:srgbClr val="00AFEF"/>
                </a:solidFill>
                <a:latin typeface="Carlito"/>
                <a:cs typeface="Carlito"/>
              </a:rPr>
              <a:t>t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ho</a:t>
            </a:r>
            <a:r>
              <a:rPr sz="1800" dirty="0">
                <a:solidFill>
                  <a:srgbClr val="00AFEF"/>
                </a:solidFill>
                <a:latin typeface="Carlito"/>
                <a:cs typeface="Carlito"/>
              </a:rPr>
              <a:t>d	whi</a:t>
            </a: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c</a:t>
            </a:r>
            <a:r>
              <a:rPr sz="1800" dirty="0">
                <a:solidFill>
                  <a:srgbClr val="00AFEF"/>
                </a:solidFill>
                <a:latin typeface="Carlito"/>
                <a:cs typeface="Carlito"/>
              </a:rPr>
              <a:t>h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78628" y="2843021"/>
            <a:ext cx="244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00AFEF"/>
                </a:solidFill>
                <a:latin typeface="Carlito"/>
                <a:cs typeface="Carlito"/>
              </a:rPr>
              <a:t>create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newFile </a:t>
            </a:r>
            <a:r>
              <a:rPr sz="1800" spc="-20" dirty="0">
                <a:solidFill>
                  <a:srgbClr val="00AFEF"/>
                </a:solidFill>
                <a:latin typeface="Carlito"/>
                <a:cs typeface="Carlito"/>
              </a:rPr>
              <a:t>like</a:t>
            </a:r>
            <a:r>
              <a:rPr sz="1800" spc="10" dirty="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object.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78628" y="3117341"/>
            <a:ext cx="364426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Through </a:t>
            </a:r>
            <a:r>
              <a:rPr sz="1800" u="heavy" spc="-25" dirty="0" err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csv.writer</a:t>
            </a:r>
            <a:r>
              <a:rPr sz="1800" u="heavy" spc="-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(</a:t>
            </a:r>
            <a:r>
              <a:rPr lang="en-US" sz="1800" u="heavy" spc="-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)</a:t>
            </a:r>
            <a:r>
              <a:rPr lang="en-US" sz="1800" spc="-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method </a:t>
            </a: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,we  </a:t>
            </a:r>
            <a:r>
              <a:rPr sz="1800" spc="-15" dirty="0">
                <a:solidFill>
                  <a:srgbClr val="00AFEF"/>
                </a:solidFill>
                <a:latin typeface="Carlito"/>
                <a:cs typeface="Carlito"/>
              </a:rPr>
              <a:t>create </a:t>
            </a: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writer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object </a:t>
            </a: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to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call </a:t>
            </a: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writerow() 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method </a:t>
            </a: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to write</a:t>
            </a:r>
            <a:r>
              <a:rPr sz="1800" spc="30" dirty="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objects.</a:t>
            </a:r>
            <a:endParaRPr sz="1800" dirty="0">
              <a:latin typeface="Carlito"/>
              <a:cs typeface="Carlito"/>
            </a:endParaRPr>
          </a:p>
          <a:p>
            <a:pPr marL="12700" marR="6985" algn="just">
              <a:lnSpc>
                <a:spcPct val="100000"/>
              </a:lnSpc>
            </a:pP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Similarly </a:t>
            </a: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for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reading </a:t>
            </a: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,we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open </a:t>
            </a:r>
            <a:r>
              <a:rPr sz="1800" dirty="0">
                <a:solidFill>
                  <a:srgbClr val="00AFEF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file 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in </a:t>
            </a:r>
            <a:r>
              <a:rPr sz="1800" spc="20" dirty="0">
                <a:solidFill>
                  <a:srgbClr val="00AFEF"/>
                </a:solidFill>
                <a:latin typeface="Carlito"/>
                <a:cs typeface="Carlito"/>
              </a:rPr>
              <a:t>‘r’ </a:t>
            </a:r>
            <a:r>
              <a:rPr sz="1800" dirty="0">
                <a:solidFill>
                  <a:srgbClr val="00AFEF"/>
                </a:solidFill>
                <a:latin typeface="Carlito"/>
                <a:cs typeface="Carlito"/>
              </a:rPr>
              <a:t>mode and </a:t>
            </a:r>
            <a:r>
              <a:rPr sz="1800" spc="-15" dirty="0">
                <a:solidFill>
                  <a:srgbClr val="00AFEF"/>
                </a:solidFill>
                <a:latin typeface="Carlito"/>
                <a:cs typeface="Carlito"/>
              </a:rPr>
              <a:t>create </a:t>
            </a:r>
            <a:r>
              <a:rPr sz="1800" dirty="0">
                <a:solidFill>
                  <a:srgbClr val="00AFEF"/>
                </a:solidFill>
                <a:latin typeface="Carlito"/>
                <a:cs typeface="Carlito"/>
              </a:rPr>
              <a:t>newFile </a:t>
            </a:r>
            <a:r>
              <a:rPr sz="1800" spc="-20" dirty="0">
                <a:solidFill>
                  <a:srgbClr val="00AFEF"/>
                </a:solidFill>
                <a:latin typeface="Carlito"/>
                <a:cs typeface="Carlito"/>
              </a:rPr>
              <a:t>like 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object,further </a:t>
            </a: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we </a:t>
            </a:r>
            <a:r>
              <a:rPr sz="1800" spc="-15" dirty="0">
                <a:solidFill>
                  <a:srgbClr val="00AFEF"/>
                </a:solidFill>
                <a:latin typeface="Carlito"/>
                <a:cs typeface="Carlito"/>
              </a:rPr>
              <a:t>create</a:t>
            </a:r>
            <a:r>
              <a:rPr sz="1800" spc="20" dirty="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newfilereader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78628" y="4763516"/>
            <a:ext cx="364236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  <a:tabLst>
                <a:tab pos="772795" algn="l"/>
                <a:tab pos="1443355" algn="l"/>
                <a:tab pos="3434079" algn="l"/>
              </a:tabLst>
            </a:pP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obj</a:t>
            </a:r>
            <a:r>
              <a:rPr sz="1800" dirty="0">
                <a:solidFill>
                  <a:srgbClr val="00AFEF"/>
                </a:solidFill>
                <a:latin typeface="Carlito"/>
                <a:cs typeface="Carlito"/>
              </a:rPr>
              <a:t>e</a:t>
            </a: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c</a:t>
            </a:r>
            <a:r>
              <a:rPr sz="1800" dirty="0">
                <a:solidFill>
                  <a:srgbClr val="00AFEF"/>
                </a:solidFill>
                <a:latin typeface="Carlito"/>
                <a:cs typeface="Carlito"/>
              </a:rPr>
              <a:t>t	u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sin</a:t>
            </a:r>
            <a:r>
              <a:rPr sz="1800" dirty="0">
                <a:solidFill>
                  <a:srgbClr val="00AFEF"/>
                </a:solidFill>
                <a:latin typeface="Carlito"/>
                <a:cs typeface="Carlito"/>
              </a:rPr>
              <a:t>g	</a:t>
            </a:r>
            <a:r>
              <a:rPr sz="1800" u="heavy" spc="5" dirty="0" err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c</a:t>
            </a:r>
            <a:r>
              <a:rPr sz="1800" u="heavy" spc="-35" dirty="0" err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s</a:t>
            </a:r>
            <a:r>
              <a:rPr sz="1800" u="heavy" spc="-140" dirty="0" err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v</a:t>
            </a:r>
            <a:r>
              <a:rPr sz="1800" u="heavy" dirty="0" err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.</a:t>
            </a:r>
            <a:r>
              <a:rPr sz="1800" u="heavy" spc="-30" dirty="0" err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r</a:t>
            </a:r>
            <a:r>
              <a:rPr sz="1800" u="heavy" dirty="0" err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ea</a:t>
            </a:r>
            <a:r>
              <a:rPr sz="1800" u="heavy" spc="5" dirty="0" err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d</a:t>
            </a:r>
            <a:r>
              <a:rPr sz="1800" u="heavy" dirty="0" err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e</a:t>
            </a:r>
            <a:r>
              <a:rPr sz="1800" u="heavy" spc="-5" dirty="0" err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r</a:t>
            </a:r>
            <a:r>
              <a:rPr sz="18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()</a:t>
            </a:r>
            <a:r>
              <a:rPr lang="en-US" sz="18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AFEF"/>
                </a:solidFill>
                <a:latin typeface="Carlito"/>
                <a:cs typeface="Carlito"/>
              </a:rPr>
              <a:t>met</a:t>
            </a:r>
            <a:r>
              <a:rPr sz="1800" spc="10" dirty="0">
                <a:solidFill>
                  <a:srgbClr val="00AFEF"/>
                </a:solidFill>
                <a:latin typeface="Carlito"/>
                <a:cs typeface="Carlito"/>
              </a:rPr>
              <a:t>h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o</a:t>
            </a:r>
            <a:r>
              <a:rPr sz="1800" dirty="0">
                <a:solidFill>
                  <a:srgbClr val="00AFEF"/>
                </a:solidFill>
                <a:latin typeface="Carlito"/>
                <a:cs typeface="Carlito"/>
              </a:rPr>
              <a:t>d	</a:t>
            </a:r>
            <a:r>
              <a:rPr sz="1800" spc="-15" dirty="0">
                <a:solidFill>
                  <a:srgbClr val="00AFEF"/>
                </a:solidFill>
                <a:latin typeface="Carlito"/>
                <a:cs typeface="Carlito"/>
              </a:rPr>
              <a:t>to  </a:t>
            </a: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read </a:t>
            </a:r>
            <a:r>
              <a:rPr sz="1800" dirty="0">
                <a:solidFill>
                  <a:srgbClr val="00AFEF"/>
                </a:solidFill>
                <a:latin typeface="Carlito"/>
                <a:cs typeface="Carlito"/>
              </a:rPr>
              <a:t>each </a:t>
            </a:r>
            <a:r>
              <a:rPr sz="1800" spc="-15" dirty="0">
                <a:solidFill>
                  <a:srgbClr val="00AFEF"/>
                </a:solidFill>
                <a:latin typeface="Carlito"/>
                <a:cs typeface="Carlito"/>
              </a:rPr>
              <a:t>row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of </a:t>
            </a:r>
            <a:r>
              <a:rPr sz="1800" dirty="0">
                <a:solidFill>
                  <a:srgbClr val="00AFEF"/>
                </a:solidFill>
                <a:latin typeface="Carlito"/>
                <a:cs typeface="Carlito"/>
              </a:rPr>
              <a:t>the</a:t>
            </a:r>
            <a:r>
              <a:rPr sz="1800" spc="60" dirty="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file.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Three file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opening </a:t>
            </a:r>
            <a:r>
              <a:rPr sz="1800" dirty="0">
                <a:solidFill>
                  <a:srgbClr val="00AFEF"/>
                </a:solidFill>
                <a:latin typeface="Carlito"/>
                <a:cs typeface="Carlito"/>
              </a:rPr>
              <a:t>modes </a:t>
            </a: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are</a:t>
            </a:r>
            <a:r>
              <a:rPr sz="1800" spc="-55" dirty="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there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75" dirty="0">
                <a:solidFill>
                  <a:srgbClr val="00AFEF"/>
                </a:solidFill>
                <a:latin typeface="Carlito"/>
                <a:cs typeface="Carlito"/>
              </a:rPr>
              <a:t>‘w’,’r’,’a’. </a:t>
            </a:r>
            <a:r>
              <a:rPr sz="1800" spc="-20" dirty="0">
                <a:solidFill>
                  <a:srgbClr val="00AFEF"/>
                </a:solidFill>
                <a:latin typeface="Carlito"/>
                <a:cs typeface="Carlito"/>
              </a:rPr>
              <a:t>‘a’ </a:t>
            </a:r>
            <a:r>
              <a:rPr sz="1800" spc="-15" dirty="0">
                <a:solidFill>
                  <a:srgbClr val="00AFEF"/>
                </a:solidFill>
                <a:latin typeface="Carlito"/>
                <a:cs typeface="Carlito"/>
              </a:rPr>
              <a:t>for</a:t>
            </a:r>
            <a:r>
              <a:rPr sz="1800" spc="130" dirty="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AFEF"/>
                </a:solidFill>
                <a:latin typeface="Carlito"/>
                <a:cs typeface="Carlito"/>
              </a:rPr>
              <a:t>append</a:t>
            </a:r>
            <a:endParaRPr sz="18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After file </a:t>
            </a:r>
            <a:r>
              <a:rPr sz="1800" spc="-10" dirty="0">
                <a:solidFill>
                  <a:srgbClr val="00AFEF"/>
                </a:solidFill>
                <a:latin typeface="Carlito"/>
                <a:cs typeface="Carlito"/>
              </a:rPr>
              <a:t>operation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close </a:t>
            </a:r>
            <a:r>
              <a:rPr sz="1800" dirty="0">
                <a:solidFill>
                  <a:srgbClr val="00AFEF"/>
                </a:solidFill>
                <a:latin typeface="Carlito"/>
                <a:cs typeface="Carlito"/>
              </a:rPr>
              <a:t>,opened </a:t>
            </a:r>
            <a:r>
              <a:rPr sz="1800" spc="-5" dirty="0" err="1">
                <a:solidFill>
                  <a:srgbClr val="00AFEF"/>
                </a:solidFill>
                <a:latin typeface="Carlito"/>
                <a:cs typeface="Carlito"/>
              </a:rPr>
              <a:t>f</a:t>
            </a:r>
            <a:r>
              <a:rPr lang="en-US" sz="1800" spc="-5" dirty="0" err="1">
                <a:solidFill>
                  <a:srgbClr val="00AFEF"/>
                </a:solidFill>
                <a:latin typeface="Carlito"/>
                <a:cs typeface="Carlito"/>
              </a:rPr>
              <a:t>.</a:t>
            </a:r>
            <a:r>
              <a:rPr sz="1800" spc="-5" dirty="0" err="1">
                <a:solidFill>
                  <a:srgbClr val="00AFEF"/>
                </a:solidFill>
                <a:latin typeface="Carlito"/>
                <a:cs typeface="Carlito"/>
              </a:rPr>
              <a:t>ile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  using close()</a:t>
            </a:r>
            <a:r>
              <a:rPr sz="1800" spc="40" dirty="0">
                <a:solidFill>
                  <a:srgbClr val="00AFE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Carlito"/>
                <a:cs typeface="Carlito"/>
              </a:rPr>
              <a:t>method.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46316" y="648665"/>
            <a:ext cx="2425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7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5641085" y="1291589"/>
            <a:ext cx="3074670" cy="0"/>
          </a:xfrm>
          <a:custGeom>
            <a:avLst/>
            <a:gdLst/>
            <a:ahLst/>
            <a:cxnLst/>
            <a:rect l="l" t="t" r="r" b="b"/>
            <a:pathLst>
              <a:path w="3074670">
                <a:moveTo>
                  <a:pt x="0" y="0"/>
                </a:moveTo>
                <a:lnTo>
                  <a:pt x="3074289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39" y="1304671"/>
            <a:ext cx="8832215" cy="514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 indent="555561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Opening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Closing Files-  </a:t>
            </a:r>
            <a:r>
              <a:rPr sz="2400" spc="-114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perform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operation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,it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must be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opened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first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then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after</a:t>
            </a:r>
            <a:r>
              <a:rPr sz="2400" spc="10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reading</a:t>
            </a:r>
            <a:endParaRPr sz="2400">
              <a:latin typeface="Carlito"/>
              <a:cs typeface="Carlito"/>
            </a:endParaRPr>
          </a:p>
          <a:p>
            <a:pPr marL="12700" marR="8255" algn="just">
              <a:lnSpc>
                <a:spcPct val="100000"/>
              </a:lnSpc>
            </a:pP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,writing,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editing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operation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can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be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performed. </a:t>
            </a:r>
            <a:r>
              <a:rPr sz="2400" spc="-114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create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any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new file 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then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too it must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be opened. On opening of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any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,a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relevant 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structure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created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in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memory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as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well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as memory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space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created </a:t>
            </a:r>
            <a:r>
              <a:rPr sz="2400" spc="-40" dirty="0">
                <a:solidFill>
                  <a:srgbClr val="00AF50"/>
                </a:solidFill>
                <a:latin typeface="Carlito"/>
                <a:cs typeface="Carlito"/>
              </a:rPr>
              <a:t>to 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store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contents.</a:t>
            </a:r>
            <a:endParaRPr sz="2400">
              <a:latin typeface="Carlito"/>
              <a:cs typeface="Carlito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Once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we are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done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working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with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file,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we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should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close the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file.  Closing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releases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valuable 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system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resources.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In case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we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forgot </a:t>
            </a:r>
            <a:r>
              <a:rPr sz="2400" spc="-40" dirty="0">
                <a:solidFill>
                  <a:srgbClr val="00AF50"/>
                </a:solidFill>
                <a:latin typeface="Carlito"/>
                <a:cs typeface="Carlito"/>
              </a:rPr>
              <a:t>to 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close the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file,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Python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automatically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close the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when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program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ends 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or file object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no longer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referenced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in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program. </a:t>
            </a:r>
            <a:r>
              <a:rPr sz="2400" spc="-40" dirty="0">
                <a:solidFill>
                  <a:srgbClr val="00AF50"/>
                </a:solidFill>
                <a:latin typeface="Carlito"/>
                <a:cs typeface="Carlito"/>
              </a:rPr>
              <a:t>However,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if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our 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program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large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and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we are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reading or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writing multiple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files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that can  </a:t>
            </a:r>
            <a:r>
              <a:rPr sz="2400" spc="-30" dirty="0">
                <a:solidFill>
                  <a:srgbClr val="00AF50"/>
                </a:solidFill>
                <a:latin typeface="Carlito"/>
                <a:cs typeface="Carlito"/>
              </a:rPr>
              <a:t>take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significant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amount of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resource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on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system.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If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we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keep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opening  new files 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carelessly,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we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could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run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out of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resources.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So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be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good  programmer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, close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the file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as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soon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as all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task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are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done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with</a:t>
            </a:r>
            <a:r>
              <a:rPr sz="2400" spc="-6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it.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09132" y="949452"/>
            <a:ext cx="2604770" cy="647700"/>
          </a:xfrm>
          <a:custGeom>
            <a:avLst/>
            <a:gdLst/>
            <a:ahLst/>
            <a:cxnLst/>
            <a:rect l="l" t="t" r="r" b="b"/>
            <a:pathLst>
              <a:path w="2604770" h="647700">
                <a:moveTo>
                  <a:pt x="2604516" y="0"/>
                </a:moveTo>
                <a:lnTo>
                  <a:pt x="0" y="0"/>
                </a:lnTo>
                <a:lnTo>
                  <a:pt x="0" y="647700"/>
                </a:lnTo>
                <a:lnTo>
                  <a:pt x="2604516" y="647700"/>
                </a:lnTo>
                <a:lnTo>
                  <a:pt x="2604516" y="0"/>
                </a:lnTo>
                <a:close/>
              </a:path>
            </a:pathLst>
          </a:custGeom>
          <a:solidFill>
            <a:srgbClr val="FAFF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09132" y="954100"/>
            <a:ext cx="26047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5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4" name="object 4"/>
          <p:cNvSpPr/>
          <p:nvPr/>
        </p:nvSpPr>
        <p:spPr>
          <a:xfrm>
            <a:off x="6009894" y="1572767"/>
            <a:ext cx="2605405" cy="50800"/>
          </a:xfrm>
          <a:custGeom>
            <a:avLst/>
            <a:gdLst/>
            <a:ahLst/>
            <a:cxnLst/>
            <a:rect l="l" t="t" r="r" b="b"/>
            <a:pathLst>
              <a:path w="2605404" h="50800">
                <a:moveTo>
                  <a:pt x="0" y="50292"/>
                </a:moveTo>
                <a:lnTo>
                  <a:pt x="2605151" y="50292"/>
                </a:lnTo>
                <a:lnTo>
                  <a:pt x="2605151" y="0"/>
                </a:lnTo>
                <a:lnTo>
                  <a:pt x="0" y="0"/>
                </a:lnTo>
                <a:lnTo>
                  <a:pt x="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4967" y="1606753"/>
            <a:ext cx="8011795" cy="48456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5799455" algn="just">
              <a:lnSpc>
                <a:spcPct val="100400"/>
              </a:lnSpc>
              <a:spcBef>
                <a:spcPts val="85"/>
              </a:spcBef>
            </a:pPr>
            <a:r>
              <a:rPr sz="2800" spc="-5" dirty="0">
                <a:solidFill>
                  <a:srgbClr val="FF0000"/>
                </a:solidFill>
                <a:latin typeface="Carlito"/>
                <a:cs typeface="Carlito"/>
              </a:rPr>
              <a:t>open</a:t>
            </a:r>
            <a:r>
              <a:rPr sz="28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rlito"/>
                <a:cs typeface="Carlito"/>
              </a:rPr>
              <a:t>Function- 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Before any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reading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or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writing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operation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of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any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file,it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must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be  opened</a:t>
            </a:r>
            <a:r>
              <a:rPr sz="2400" spc="1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first</a:t>
            </a:r>
            <a:endParaRPr sz="2400">
              <a:latin typeface="Carlito"/>
              <a:cs typeface="Carlito"/>
            </a:endParaRPr>
          </a:p>
          <a:p>
            <a:pPr marL="12700" marR="5715">
              <a:lnSpc>
                <a:spcPct val="100000"/>
              </a:lnSpc>
            </a:pP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of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all.Python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provide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built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in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function open()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for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it.On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calling </a:t>
            </a:r>
            <a:r>
              <a:rPr sz="2400" spc="5" dirty="0">
                <a:solidFill>
                  <a:srgbClr val="00AF50"/>
                </a:solidFill>
                <a:latin typeface="Carlito"/>
                <a:cs typeface="Carlito"/>
              </a:rPr>
              <a:t>of 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this function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creates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 object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for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operations.</a:t>
            </a:r>
            <a:endParaRPr sz="2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FF0000"/>
                </a:solidFill>
                <a:latin typeface="Carlito"/>
                <a:cs typeface="Carlito"/>
              </a:rPr>
              <a:t>Syntax</a:t>
            </a:r>
            <a:endParaRPr sz="2400">
              <a:latin typeface="Carlito"/>
              <a:cs typeface="Carlito"/>
            </a:endParaRPr>
          </a:p>
          <a:p>
            <a:pPr marL="12700" marR="299085">
              <a:lnSpc>
                <a:spcPct val="100000"/>
              </a:lnSpc>
            </a:pP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 object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=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open(&lt;</a:t>
            </a: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file_name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&gt;,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&lt;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access_mode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&gt;,&lt; </a:t>
            </a: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buffering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&gt;)  </a:t>
            </a:r>
            <a:r>
              <a:rPr sz="2400" spc="-5" dirty="0">
                <a:solidFill>
                  <a:srgbClr val="FF0000"/>
                </a:solidFill>
                <a:latin typeface="Carlito"/>
                <a:cs typeface="Carlito"/>
              </a:rPr>
              <a:t>file_name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=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name of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file ,enclosed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in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double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quotes. 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access_mode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=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Determines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what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kind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of operations can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be 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performed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with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file,like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read,write</a:t>
            </a:r>
            <a:r>
              <a:rPr sz="2400" spc="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etc.</a:t>
            </a:r>
            <a:endParaRPr sz="2400">
              <a:latin typeface="Carlito"/>
              <a:cs typeface="Carlito"/>
            </a:endParaRPr>
          </a:p>
          <a:p>
            <a:pPr marL="12700" marR="217170" algn="just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Buffering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=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for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no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buffering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set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it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0.for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line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buffering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set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it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to  </a:t>
            </a:r>
            <a:r>
              <a:rPr sz="2400" spc="-5" dirty="0">
                <a:solidFill>
                  <a:srgbClr val="00AF50"/>
                </a:solidFill>
                <a:latin typeface="Carlito"/>
                <a:cs typeface="Carlito"/>
              </a:rPr>
              <a:t>1.if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it is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greater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than 1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,then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it is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buffer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size.if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it is </a:t>
            </a:r>
            <a:r>
              <a:rPr sz="2400" spc="-15" dirty="0">
                <a:solidFill>
                  <a:srgbClr val="00AF50"/>
                </a:solidFill>
                <a:latin typeface="Carlito"/>
                <a:cs typeface="Carlito"/>
              </a:rPr>
              <a:t>negative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then  </a:t>
            </a:r>
            <a:r>
              <a:rPr sz="2400" spc="-20" dirty="0">
                <a:solidFill>
                  <a:srgbClr val="00AF50"/>
                </a:solidFill>
                <a:latin typeface="Carlito"/>
                <a:cs typeface="Carlito"/>
              </a:rPr>
              <a:t>buffer size </a:t>
            </a:r>
            <a:r>
              <a:rPr sz="2400" dirty="0">
                <a:solidFill>
                  <a:srgbClr val="00AF50"/>
                </a:solidFill>
                <a:latin typeface="Carlito"/>
                <a:cs typeface="Carlito"/>
              </a:rPr>
              <a:t>is </a:t>
            </a:r>
            <a:r>
              <a:rPr sz="2400" spc="-25" dirty="0">
                <a:solidFill>
                  <a:srgbClr val="00AF50"/>
                </a:solidFill>
                <a:latin typeface="Carlito"/>
                <a:cs typeface="Carlito"/>
              </a:rPr>
              <a:t>system</a:t>
            </a:r>
            <a:r>
              <a:rPr sz="2400" spc="2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arlito"/>
                <a:cs typeface="Carlito"/>
              </a:rPr>
              <a:t>default.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1315" y="143332"/>
            <a:ext cx="2425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7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5866638" y="788669"/>
            <a:ext cx="2748915" cy="0"/>
          </a:xfrm>
          <a:custGeom>
            <a:avLst/>
            <a:gdLst/>
            <a:ahLst/>
            <a:cxnLst/>
            <a:rect l="l" t="t" r="r" b="b"/>
            <a:pathLst>
              <a:path w="2748915">
                <a:moveTo>
                  <a:pt x="0" y="0"/>
                </a:moveTo>
                <a:lnTo>
                  <a:pt x="2748661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94426" y="796290"/>
            <a:ext cx="2943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File opening</a:t>
            </a:r>
            <a:r>
              <a:rPr sz="2800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rlito"/>
                <a:cs typeface="Carlito"/>
              </a:rPr>
              <a:t>modes-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6338" y="1347685"/>
            <a:ext cx="8138159" cy="5056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71576" y="1342961"/>
          <a:ext cx="8139430" cy="50566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6999"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b="1" spc="-4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Sr.</a:t>
                      </a:r>
                      <a:endParaRPr sz="1400">
                        <a:latin typeface="Carlito"/>
                        <a:cs typeface="Carlito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No.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3975" marB="0">
                    <a:lnL w="9525">
                      <a:solidFill>
                        <a:srgbClr val="97B853"/>
                      </a:solidFill>
                      <a:prstDash val="solid"/>
                    </a:lnL>
                    <a:lnT w="9525">
                      <a:solidFill>
                        <a:srgbClr val="97B853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Mode </a:t>
                      </a: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&amp;</a:t>
                      </a:r>
                      <a:r>
                        <a:rPr sz="1400" b="1" spc="-3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Description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3975" marB="0"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138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3975" marB="0">
                    <a:lnL w="9525">
                      <a:solidFill>
                        <a:srgbClr val="97B853"/>
                      </a:solidFill>
                      <a:prstDash val="solid"/>
                    </a:lnL>
                    <a:lnR w="28575">
                      <a:solidFill>
                        <a:srgbClr val="9BBA58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  <a:solidFill>
                      <a:srgbClr val="D7E3B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r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-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reading </a:t>
                      </a:r>
                      <a:r>
                        <a:rPr sz="1400" spc="-1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only.Sets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 </a:t>
                      </a:r>
                      <a:r>
                        <a:rPr sz="1400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pointer at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beginning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of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the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 .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This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is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the </a:t>
                      </a:r>
                      <a:r>
                        <a:rPr sz="1400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default</a:t>
                      </a:r>
                      <a:r>
                        <a:rPr sz="1400" spc="8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mode.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5879" marB="0">
                    <a:lnL w="28575">
                      <a:solidFill>
                        <a:srgbClr val="9BBA58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  <a:solidFill>
                      <a:srgbClr val="D7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138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2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3975" marB="0">
                    <a:lnL w="9525">
                      <a:solidFill>
                        <a:srgbClr val="97B853"/>
                      </a:solidFill>
                      <a:prstDash val="solid"/>
                    </a:lnL>
                    <a:lnR w="28575">
                      <a:solidFill>
                        <a:srgbClr val="9BBA58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rb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–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same as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r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mode but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with binary</a:t>
                      </a:r>
                      <a:r>
                        <a:rPr sz="1400" spc="-2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5879" marB="0">
                    <a:lnL w="28575">
                      <a:solidFill>
                        <a:srgbClr val="9BBA58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01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3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3975" marB="0">
                    <a:lnL w="9525">
                      <a:solidFill>
                        <a:srgbClr val="97B853"/>
                      </a:solidFill>
                      <a:prstDash val="solid"/>
                    </a:lnL>
                    <a:lnR w="28575">
                      <a:solidFill>
                        <a:srgbClr val="9BBA58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  <a:solidFill>
                      <a:srgbClr val="D7E3B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r+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-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both reading and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writing.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The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 </a:t>
                      </a:r>
                      <a:r>
                        <a:rPr sz="1400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pointer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placed </a:t>
                      </a:r>
                      <a:r>
                        <a:rPr sz="1400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at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the beginning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of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the</a:t>
                      </a:r>
                      <a:r>
                        <a:rPr sz="1400" spc="7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file.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9BBA58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  <a:solidFill>
                      <a:srgbClr val="D7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138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4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3975" marB="0">
                    <a:lnL w="9525">
                      <a:solidFill>
                        <a:srgbClr val="97B853"/>
                      </a:solidFill>
                      <a:prstDash val="solid"/>
                    </a:lnL>
                    <a:lnR w="28575">
                      <a:solidFill>
                        <a:srgbClr val="9BBA58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rb+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-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same as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r+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mode but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with binary</a:t>
                      </a:r>
                      <a:r>
                        <a:rPr sz="1400" spc="-3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9BBA58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01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5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3975" marB="0">
                    <a:lnL w="9525">
                      <a:solidFill>
                        <a:srgbClr val="97B853"/>
                      </a:solidFill>
                      <a:prstDash val="solid"/>
                    </a:lnL>
                    <a:lnR w="28575">
                      <a:solidFill>
                        <a:srgbClr val="9BBA58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  <a:solidFill>
                      <a:srgbClr val="D7E3B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w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- writing </a:t>
                      </a:r>
                      <a:r>
                        <a:rPr sz="1400" spc="-2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only.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Overwrites the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 if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the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exists. If not, </a:t>
                      </a:r>
                      <a:r>
                        <a:rPr sz="1400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creates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 </a:t>
                      </a:r>
                      <a:r>
                        <a:rPr sz="1400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new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 </a:t>
                      </a:r>
                      <a:r>
                        <a:rPr sz="1400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for</a:t>
                      </a:r>
                      <a:r>
                        <a:rPr sz="1400" spc="1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writing.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5880" marB="0">
                    <a:lnL w="28575">
                      <a:solidFill>
                        <a:srgbClr val="9BBA58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  <a:solidFill>
                      <a:srgbClr val="D7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138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6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4610" marB="0">
                    <a:lnL w="9525">
                      <a:solidFill>
                        <a:srgbClr val="97B853"/>
                      </a:solidFill>
                      <a:prstDash val="solid"/>
                    </a:lnL>
                    <a:lnR w="28575">
                      <a:solidFill>
                        <a:srgbClr val="9BBA58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wb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–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same as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w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mode but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with binary</a:t>
                      </a:r>
                      <a:r>
                        <a:rPr sz="1400" spc="-3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file.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5880" marB="0">
                    <a:lnL w="28575">
                      <a:solidFill>
                        <a:srgbClr val="9BBA58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01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7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4610" marB="0">
                    <a:lnL w="9525">
                      <a:solidFill>
                        <a:srgbClr val="97B853"/>
                      </a:solidFill>
                      <a:prstDash val="solid"/>
                    </a:lnL>
                    <a:lnR w="28575">
                      <a:solidFill>
                        <a:srgbClr val="9BBA58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  <a:solidFill>
                      <a:srgbClr val="D7E3B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w+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-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both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writing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and reading. Overwrites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.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If no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 </a:t>
                      </a:r>
                      <a:r>
                        <a:rPr sz="1400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exist, creates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 </a:t>
                      </a:r>
                      <a:r>
                        <a:rPr sz="1400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new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 </a:t>
                      </a:r>
                      <a:r>
                        <a:rPr sz="1400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for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R &amp;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7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W.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5880" marB="0">
                    <a:lnL w="28575">
                      <a:solidFill>
                        <a:srgbClr val="9BBA58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  <a:solidFill>
                      <a:srgbClr val="D7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139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8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4610" marB="0">
                    <a:lnL w="9525">
                      <a:solidFill>
                        <a:srgbClr val="97B853"/>
                      </a:solidFill>
                      <a:prstDash val="solid"/>
                    </a:lnL>
                    <a:lnR w="28575">
                      <a:solidFill>
                        <a:srgbClr val="9BBA58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wb+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-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same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as w+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mode but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with binary</a:t>
                      </a:r>
                      <a:r>
                        <a:rPr sz="1400" spc="-6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file.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5880" marB="0">
                    <a:lnL w="28575">
                      <a:solidFill>
                        <a:srgbClr val="9BBA58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138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9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4610" marB="0">
                    <a:lnL w="9525">
                      <a:solidFill>
                        <a:srgbClr val="97B853"/>
                      </a:solidFill>
                      <a:prstDash val="solid"/>
                    </a:lnL>
                    <a:lnR w="28575">
                      <a:solidFill>
                        <a:srgbClr val="9BBA58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  <a:solidFill>
                      <a:srgbClr val="D7E3B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-for appending. Move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 </a:t>
                      </a:r>
                      <a:r>
                        <a:rPr sz="1400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pointer at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end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of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the </a:t>
                      </a:r>
                      <a:r>
                        <a:rPr sz="1400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file.Creates new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 </a:t>
                      </a:r>
                      <a:r>
                        <a:rPr sz="1400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for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writing,if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not</a:t>
                      </a:r>
                      <a:r>
                        <a:rPr sz="1400" spc="7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exist.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5880" marB="0">
                    <a:lnL w="28575">
                      <a:solidFill>
                        <a:srgbClr val="9BBA58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  <a:solidFill>
                      <a:srgbClr val="D7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001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4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10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4610" marB="0">
                    <a:lnL w="9525">
                      <a:solidFill>
                        <a:srgbClr val="97B853"/>
                      </a:solidFill>
                      <a:prstDash val="solid"/>
                    </a:lnL>
                    <a:lnR w="28575">
                      <a:solidFill>
                        <a:srgbClr val="9BBA58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ab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–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same as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but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with binary</a:t>
                      </a:r>
                      <a:r>
                        <a:rPr sz="1400" spc="-2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file.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5880" marB="0">
                    <a:lnL w="28575">
                      <a:solidFill>
                        <a:srgbClr val="9BBA58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8713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4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11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4610" marB="0">
                    <a:lnL w="9525">
                      <a:solidFill>
                        <a:srgbClr val="97B853"/>
                      </a:solidFill>
                      <a:prstDash val="solid"/>
                    </a:lnL>
                    <a:lnR w="28575">
                      <a:solidFill>
                        <a:srgbClr val="9BBA58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  <a:solidFill>
                      <a:srgbClr val="D7E3BC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85090">
                        <a:lnSpc>
                          <a:spcPct val="107100"/>
                        </a:lnSpc>
                        <a:spcBef>
                          <a:spcPts val="325"/>
                        </a:spcBef>
                      </a:pP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a+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- </a:t>
                      </a:r>
                      <a:r>
                        <a:rPr sz="1400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for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both appending and reading. Move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 </a:t>
                      </a:r>
                      <a:r>
                        <a:rPr sz="1400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pointer at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end.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If the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does not exist,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it </a:t>
                      </a:r>
                      <a:r>
                        <a:rPr sz="1400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creates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 </a:t>
                      </a:r>
                      <a:r>
                        <a:rPr sz="1400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new 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file </a:t>
                      </a:r>
                      <a:r>
                        <a:rPr sz="1400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for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reading and</a:t>
                      </a:r>
                      <a:r>
                        <a:rPr sz="1400" spc="-1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writing.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9BBA58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  <a:solidFill>
                      <a:srgbClr val="D7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0088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400" b="1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12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4610" marB="0">
                    <a:lnL w="9525">
                      <a:solidFill>
                        <a:srgbClr val="97B853"/>
                      </a:solidFill>
                      <a:prstDash val="solid"/>
                    </a:lnL>
                    <a:lnR w="28575">
                      <a:solidFill>
                        <a:srgbClr val="9BBA58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400" b="1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ab+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-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same as a+ mode but </a:t>
                      </a:r>
                      <a:r>
                        <a:rPr sz="1400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with binary</a:t>
                      </a:r>
                      <a:r>
                        <a:rPr sz="1400" spc="-3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5" dirty="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mode.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6515" marB="0">
                    <a:lnL w="28575">
                      <a:solidFill>
                        <a:srgbClr val="9BBA58"/>
                      </a:solidFill>
                      <a:prstDash val="solid"/>
                    </a:lnL>
                    <a:lnR w="9525">
                      <a:solidFill>
                        <a:srgbClr val="97B853"/>
                      </a:solidFill>
                      <a:prstDash val="solid"/>
                    </a:lnR>
                    <a:lnT w="9525">
                      <a:solidFill>
                        <a:srgbClr val="97B853"/>
                      </a:solidFill>
                      <a:prstDash val="solid"/>
                    </a:lnT>
                    <a:lnB w="9525">
                      <a:solidFill>
                        <a:srgbClr val="97B85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3461" y="349961"/>
            <a:ext cx="2425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7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6067805" y="992886"/>
            <a:ext cx="2800985" cy="0"/>
          </a:xfrm>
          <a:custGeom>
            <a:avLst/>
            <a:gdLst/>
            <a:ahLst/>
            <a:cxnLst/>
            <a:rect l="l" t="t" r="r" b="b"/>
            <a:pathLst>
              <a:path w="2800984">
                <a:moveTo>
                  <a:pt x="0" y="0"/>
                </a:moveTo>
                <a:lnTo>
                  <a:pt x="2800858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1327" y="1098296"/>
            <a:ext cx="8636000" cy="4165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6857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rlito"/>
                <a:cs typeface="Carlito"/>
              </a:rPr>
              <a:t>Basic </a:t>
            </a:r>
            <a:r>
              <a:rPr sz="2800" spc="-75" dirty="0">
                <a:solidFill>
                  <a:srgbClr val="FF0000"/>
                </a:solidFill>
                <a:latin typeface="Carlito"/>
                <a:cs typeface="Carlito"/>
              </a:rPr>
              <a:t>Text </a:t>
            </a:r>
            <a:r>
              <a:rPr sz="2800" spc="-10" dirty="0">
                <a:solidFill>
                  <a:srgbClr val="FF0000"/>
                </a:solidFill>
                <a:latin typeface="Carlito"/>
                <a:cs typeface="Carlito"/>
              </a:rPr>
              <a:t>file</a:t>
            </a:r>
            <a:r>
              <a:rPr sz="2800" spc="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rlito"/>
                <a:cs typeface="Carlito"/>
              </a:rPr>
              <a:t>operations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>
              <a:latin typeface="Carlito"/>
              <a:cs typeface="Carlito"/>
            </a:endParaRPr>
          </a:p>
          <a:p>
            <a:pPr marL="469900" marR="18669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600" dirty="0">
                <a:solidFill>
                  <a:srgbClr val="00AF50"/>
                </a:solidFill>
                <a:latin typeface="Carlito"/>
                <a:cs typeface="Carlito"/>
              </a:rPr>
              <a:t>Open </a:t>
            </a:r>
            <a:r>
              <a:rPr sz="3600" spc="-5" dirty="0">
                <a:solidFill>
                  <a:srgbClr val="00AF50"/>
                </a:solidFill>
                <a:latin typeface="Carlito"/>
                <a:cs typeface="Carlito"/>
              </a:rPr>
              <a:t>(filename </a:t>
            </a:r>
            <a:r>
              <a:rPr sz="3600" dirty="0">
                <a:solidFill>
                  <a:srgbClr val="00AF50"/>
                </a:solidFill>
                <a:latin typeface="Carlito"/>
                <a:cs typeface="Carlito"/>
              </a:rPr>
              <a:t>– </a:t>
            </a:r>
            <a:r>
              <a:rPr sz="3600" spc="-5" dirty="0">
                <a:solidFill>
                  <a:srgbClr val="00AF50"/>
                </a:solidFill>
                <a:latin typeface="Carlito"/>
                <a:cs typeface="Carlito"/>
              </a:rPr>
              <a:t>absolute or </a:t>
            </a:r>
            <a:r>
              <a:rPr sz="3600" spc="-15" dirty="0">
                <a:solidFill>
                  <a:srgbClr val="00AF50"/>
                </a:solidFill>
                <a:latin typeface="Carlito"/>
                <a:cs typeface="Carlito"/>
              </a:rPr>
              <a:t>relative</a:t>
            </a:r>
            <a:r>
              <a:rPr sz="3600" spc="-13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3600" spc="-10" dirty="0">
                <a:solidFill>
                  <a:srgbClr val="00AF50"/>
                </a:solidFill>
                <a:latin typeface="Carlito"/>
                <a:cs typeface="Carlito"/>
              </a:rPr>
              <a:t>path,  </a:t>
            </a:r>
            <a:r>
              <a:rPr sz="3600" dirty="0">
                <a:solidFill>
                  <a:srgbClr val="00AF50"/>
                </a:solidFill>
                <a:latin typeface="Carlito"/>
                <a:cs typeface="Carlito"/>
              </a:rPr>
              <a:t>mode)</a:t>
            </a:r>
            <a:endParaRPr sz="36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600" spc="-5" dirty="0">
                <a:solidFill>
                  <a:srgbClr val="00AF50"/>
                </a:solidFill>
                <a:latin typeface="Carlito"/>
                <a:cs typeface="Carlito"/>
              </a:rPr>
              <a:t>Close </a:t>
            </a:r>
            <a:r>
              <a:rPr sz="3600" dirty="0">
                <a:solidFill>
                  <a:srgbClr val="00AF50"/>
                </a:solidFill>
                <a:latin typeface="Carlito"/>
                <a:cs typeface="Carlito"/>
              </a:rPr>
              <a:t>a </a:t>
            </a:r>
            <a:r>
              <a:rPr sz="3600" spc="-30" dirty="0">
                <a:solidFill>
                  <a:srgbClr val="00AF50"/>
                </a:solidFill>
                <a:latin typeface="Carlito"/>
                <a:cs typeface="Carlito"/>
              </a:rPr>
              <a:t>text</a:t>
            </a:r>
            <a:r>
              <a:rPr sz="360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3600" spc="-5" dirty="0">
                <a:solidFill>
                  <a:srgbClr val="00AF50"/>
                </a:solidFill>
                <a:latin typeface="Carlito"/>
                <a:cs typeface="Carlito"/>
              </a:rPr>
              <a:t>file</a:t>
            </a:r>
            <a:endParaRPr sz="36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600" spc="-5" dirty="0">
                <a:solidFill>
                  <a:srgbClr val="00AF50"/>
                </a:solidFill>
                <a:latin typeface="Carlito"/>
                <a:cs typeface="Carlito"/>
              </a:rPr>
              <a:t>Reading/Writing</a:t>
            </a:r>
            <a:r>
              <a:rPr sz="3600" spc="-4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3600" spc="-25" dirty="0">
                <a:solidFill>
                  <a:srgbClr val="00AF50"/>
                </a:solidFill>
                <a:latin typeface="Carlito"/>
                <a:cs typeface="Carlito"/>
              </a:rPr>
              <a:t>data</a:t>
            </a:r>
            <a:endParaRPr sz="36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600" spc="-5" dirty="0">
                <a:solidFill>
                  <a:srgbClr val="00AF50"/>
                </a:solidFill>
                <a:latin typeface="Carlito"/>
                <a:cs typeface="Carlito"/>
              </a:rPr>
              <a:t>Manipulation of</a:t>
            </a:r>
            <a:r>
              <a:rPr sz="3600" spc="-4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3600" spc="-25" dirty="0">
                <a:solidFill>
                  <a:srgbClr val="00AF50"/>
                </a:solidFill>
                <a:latin typeface="Carlito"/>
                <a:cs typeface="Carlito"/>
              </a:rPr>
              <a:t>data</a:t>
            </a:r>
            <a:endParaRPr sz="36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600" dirty="0">
                <a:solidFill>
                  <a:srgbClr val="00AF50"/>
                </a:solidFill>
                <a:latin typeface="Carlito"/>
                <a:cs typeface="Carlito"/>
              </a:rPr>
              <a:t>Appending </a:t>
            </a:r>
            <a:r>
              <a:rPr sz="3600" spc="-25" dirty="0">
                <a:solidFill>
                  <a:srgbClr val="00AF50"/>
                </a:solidFill>
                <a:latin typeface="Carlito"/>
                <a:cs typeface="Carlito"/>
              </a:rPr>
              <a:t>data </a:t>
            </a:r>
            <a:r>
              <a:rPr sz="3600" spc="-20" dirty="0">
                <a:solidFill>
                  <a:srgbClr val="00AF50"/>
                </a:solidFill>
                <a:latin typeface="Carlito"/>
                <a:cs typeface="Carlito"/>
              </a:rPr>
              <a:t>into </a:t>
            </a:r>
            <a:r>
              <a:rPr sz="3600" dirty="0">
                <a:solidFill>
                  <a:srgbClr val="00AF50"/>
                </a:solidFill>
                <a:latin typeface="Carlito"/>
                <a:cs typeface="Carlito"/>
              </a:rPr>
              <a:t>a </a:t>
            </a:r>
            <a:r>
              <a:rPr sz="3600" spc="-30" dirty="0">
                <a:solidFill>
                  <a:srgbClr val="00AF50"/>
                </a:solidFill>
                <a:latin typeface="Carlito"/>
                <a:cs typeface="Carlito"/>
              </a:rPr>
              <a:t>text</a:t>
            </a:r>
            <a:r>
              <a:rPr sz="3600" spc="-3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3600" spc="-5" dirty="0">
                <a:solidFill>
                  <a:srgbClr val="00AF50"/>
                </a:solidFill>
                <a:latin typeface="Carlito"/>
                <a:cs typeface="Carlito"/>
              </a:rPr>
              <a:t>file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43269" y="111963"/>
            <a:ext cx="2425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File</a:t>
            </a:r>
            <a:r>
              <a:rPr spc="-7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3" name="object 3"/>
          <p:cNvSpPr/>
          <p:nvPr/>
        </p:nvSpPr>
        <p:spPr>
          <a:xfrm>
            <a:off x="5641085" y="774954"/>
            <a:ext cx="3014980" cy="8255"/>
          </a:xfrm>
          <a:custGeom>
            <a:avLst/>
            <a:gdLst/>
            <a:ahLst/>
            <a:cxnLst/>
            <a:rect l="l" t="t" r="r" b="b"/>
            <a:pathLst>
              <a:path w="3014979" h="8254">
                <a:moveTo>
                  <a:pt x="0" y="8255"/>
                </a:moveTo>
                <a:lnTo>
                  <a:pt x="3014853" y="0"/>
                </a:lnTo>
              </a:path>
            </a:pathLst>
          </a:custGeom>
          <a:ln w="50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3468" y="792861"/>
            <a:ext cx="8385175" cy="1648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0476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rlito"/>
                <a:cs typeface="Carlito"/>
              </a:rPr>
              <a:t>Methods of os</a:t>
            </a:r>
            <a:r>
              <a:rPr sz="2800" spc="-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rlito"/>
                <a:cs typeface="Carlito"/>
              </a:rPr>
              <a:t>module</a:t>
            </a:r>
            <a:endParaRPr sz="2800">
              <a:latin typeface="Carlito"/>
              <a:cs typeface="Carlito"/>
            </a:endParaRPr>
          </a:p>
          <a:p>
            <a:pPr marL="12700" marR="60960" algn="just">
              <a:lnSpc>
                <a:spcPct val="100000"/>
              </a:lnSpc>
              <a:spcBef>
                <a:spcPts val="2220"/>
              </a:spcBef>
            </a:pP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Before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Starting file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operation following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methods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must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be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learn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by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a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programmer 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perform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file </a:t>
            </a:r>
            <a:r>
              <a:rPr sz="2000" spc="-20" dirty="0">
                <a:solidFill>
                  <a:srgbClr val="FF0000"/>
                </a:solidFill>
                <a:latin typeface="Carlito"/>
                <a:cs typeface="Carlito"/>
              </a:rPr>
              <a:t>system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related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methods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available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in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os module(standard module) 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which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can be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used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during file</a:t>
            </a:r>
            <a:r>
              <a:rPr sz="2000" spc="-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operations.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3468" y="2414777"/>
            <a:ext cx="5702935" cy="39897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05"/>
              </a:spcBef>
              <a:buClr>
                <a:srgbClr val="FF0000"/>
              </a:buClr>
              <a:buAutoNum type="arabicPeriod"/>
              <a:tabLst>
                <a:tab pos="262890" algn="l"/>
              </a:tabLst>
            </a:pP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The rename() method used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rename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the</a:t>
            </a:r>
            <a:r>
              <a:rPr sz="2000" spc="4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file.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Syntax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os.rename(current_file_name,</a:t>
            </a:r>
            <a:r>
              <a:rPr sz="2000" spc="25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new_file_name)</a:t>
            </a:r>
            <a:endParaRPr sz="2000">
              <a:latin typeface="Carlito"/>
              <a:cs typeface="Carlito"/>
            </a:endParaRPr>
          </a:p>
          <a:p>
            <a:pPr marL="12700" marR="1749425">
              <a:lnSpc>
                <a:spcPct val="100000"/>
              </a:lnSpc>
              <a:buAutoNum type="arabicPeriod" startAt="2"/>
              <a:tabLst>
                <a:tab pos="264160" algn="l"/>
              </a:tabLst>
            </a:pP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remove()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method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delete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file.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Syntax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os.remove(file_name)</a:t>
            </a:r>
            <a:endParaRPr sz="2000">
              <a:latin typeface="Carlito"/>
              <a:cs typeface="Carlito"/>
            </a:endParaRPr>
          </a:p>
          <a:p>
            <a:pPr marL="12700" marR="659765">
              <a:lnSpc>
                <a:spcPct val="100000"/>
              </a:lnSpc>
              <a:buSzPct val="95000"/>
              <a:buAutoNum type="arabicPeriod" startAt="2"/>
              <a:tabLst>
                <a:tab pos="207010" algn="l"/>
              </a:tabLst>
            </a:pP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mkdir()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method of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os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module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to  create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directories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in the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current</a:t>
            </a:r>
            <a:r>
              <a:rPr sz="2000" spc="5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00AF50"/>
                </a:solidFill>
                <a:latin typeface="Carlito"/>
                <a:cs typeface="Carlito"/>
              </a:rPr>
              <a:t>directory.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Syntax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os.mkdir("newdir")</a:t>
            </a:r>
            <a:endParaRPr sz="2000">
              <a:latin typeface="Carlito"/>
              <a:cs typeface="Carlito"/>
            </a:endParaRPr>
          </a:p>
          <a:p>
            <a:pPr marL="12700" marR="196850">
              <a:lnSpc>
                <a:spcPct val="100000"/>
              </a:lnSpc>
              <a:buSzPct val="95000"/>
              <a:buAutoNum type="arabicPeriod" startAt="4"/>
              <a:tabLst>
                <a:tab pos="207010" algn="l"/>
              </a:tabLst>
            </a:pP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000" i="1" spc="-5" dirty="0">
                <a:solidFill>
                  <a:srgbClr val="FF0000"/>
                </a:solidFill>
                <a:latin typeface="Carlito"/>
                <a:cs typeface="Carlito"/>
              </a:rPr>
              <a:t>chdir()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method </a:t>
            </a:r>
            <a:r>
              <a:rPr sz="2000" spc="-15" dirty="0">
                <a:solidFill>
                  <a:srgbClr val="00AF50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change the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current  </a:t>
            </a:r>
            <a:r>
              <a:rPr sz="2000" spc="-20" dirty="0">
                <a:solidFill>
                  <a:srgbClr val="00AF50"/>
                </a:solidFill>
                <a:latin typeface="Carlito"/>
                <a:cs typeface="Carlito"/>
              </a:rPr>
              <a:t>directory.</a:t>
            </a:r>
            <a:r>
              <a:rPr sz="2000" spc="-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Syntax</a:t>
            </a:r>
            <a:r>
              <a:rPr sz="2000" spc="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os.chdir("newdir")</a:t>
            </a:r>
            <a:endParaRPr sz="2000">
              <a:latin typeface="Carlito"/>
              <a:cs typeface="Carlito"/>
            </a:endParaRPr>
          </a:p>
          <a:p>
            <a:pPr marL="12700" marR="164465">
              <a:lnSpc>
                <a:spcPct val="100000"/>
              </a:lnSpc>
              <a:buSzPct val="95000"/>
              <a:buAutoNum type="arabicPeriod" startAt="4"/>
              <a:tabLst>
                <a:tab pos="207010" algn="l"/>
              </a:tabLst>
            </a:pP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FF0000"/>
                </a:solidFill>
                <a:latin typeface="Carlito"/>
                <a:cs typeface="Carlito"/>
              </a:rPr>
              <a:t>getcwd()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method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displays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current  </a:t>
            </a:r>
            <a:r>
              <a:rPr sz="2000" spc="-20" dirty="0">
                <a:solidFill>
                  <a:srgbClr val="00AF50"/>
                </a:solidFill>
                <a:latin typeface="Carlito"/>
                <a:cs typeface="Carlito"/>
              </a:rPr>
              <a:t>directory.</a:t>
            </a:r>
            <a:r>
              <a:rPr sz="2000" spc="-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Syntax</a:t>
            </a:r>
            <a:r>
              <a:rPr sz="2000" spc="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os.getcwd()</a:t>
            </a:r>
            <a:endParaRPr sz="2000">
              <a:latin typeface="Carlito"/>
              <a:cs typeface="Carlito"/>
            </a:endParaRPr>
          </a:p>
          <a:p>
            <a:pPr marL="262890" indent="-250825">
              <a:lnSpc>
                <a:spcPct val="100000"/>
              </a:lnSpc>
              <a:buAutoNum type="arabicPeriod" startAt="4"/>
              <a:tabLst>
                <a:tab pos="263525" algn="l"/>
              </a:tabLst>
            </a:pP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FF0000"/>
                </a:solidFill>
                <a:latin typeface="Carlito"/>
                <a:cs typeface="Carlito"/>
              </a:rPr>
              <a:t>rmdir()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method </a:t>
            </a:r>
            <a:r>
              <a:rPr sz="2000" spc="-10" dirty="0">
                <a:solidFill>
                  <a:srgbClr val="00AF50"/>
                </a:solidFill>
                <a:latin typeface="Carlito"/>
                <a:cs typeface="Carlito"/>
              </a:rPr>
              <a:t>deletes </a:t>
            </a:r>
            <a:r>
              <a:rPr sz="2000" dirty="0">
                <a:solidFill>
                  <a:srgbClr val="00AF50"/>
                </a:solidFill>
                <a:latin typeface="Carlito"/>
                <a:cs typeface="Carlito"/>
              </a:rPr>
              <a:t>the</a:t>
            </a:r>
            <a:r>
              <a:rPr sz="2000" spc="3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00AF50"/>
                </a:solidFill>
                <a:latin typeface="Carlito"/>
                <a:cs typeface="Carlito"/>
              </a:rPr>
              <a:t>directory.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5" dirty="0">
                <a:solidFill>
                  <a:srgbClr val="FF0000"/>
                </a:solidFill>
                <a:latin typeface="Carlito"/>
                <a:cs typeface="Carlito"/>
              </a:rPr>
              <a:t>Syntax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arlito"/>
                <a:cs typeface="Carlito"/>
              </a:rPr>
              <a:t>os.rmdir('dirname')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3753" y="2556510"/>
            <a:ext cx="2263140" cy="2032000"/>
          </a:xfrm>
          <a:prstGeom prst="rect">
            <a:avLst/>
          </a:prstGeom>
          <a:ln w="19811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2075" marR="395605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e.g.program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 import os 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print(os.getcwd())  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os</a:t>
            </a:r>
            <a:r>
              <a:rPr sz="1800" dirty="0">
                <a:solidFill>
                  <a:srgbClr val="00AF50"/>
                </a:solidFill>
                <a:latin typeface="Carlito"/>
                <a:cs typeface="Carlito"/>
              </a:rPr>
              <a:t>.m</a:t>
            </a:r>
            <a:r>
              <a:rPr sz="1800" spc="-50" dirty="0">
                <a:solidFill>
                  <a:srgbClr val="00AF50"/>
                </a:solidFill>
                <a:latin typeface="Carlito"/>
                <a:cs typeface="Carlito"/>
              </a:rPr>
              <a:t>k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dir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(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"n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e</a:t>
            </a:r>
            <a:r>
              <a:rPr sz="1800" spc="-15" dirty="0">
                <a:solidFill>
                  <a:srgbClr val="00AF50"/>
                </a:solidFill>
                <a:latin typeface="Carlito"/>
                <a:cs typeface="Carlito"/>
              </a:rPr>
              <a:t>w</a:t>
            </a:r>
            <a:r>
              <a:rPr sz="1800" spc="-5" dirty="0">
                <a:solidFill>
                  <a:srgbClr val="00AF50"/>
                </a:solidFill>
                <a:latin typeface="Carlito"/>
                <a:cs typeface="Carlito"/>
              </a:rPr>
              <a:t>dir")  </a:t>
            </a:r>
            <a:r>
              <a:rPr sz="1800" spc="-10" dirty="0">
                <a:solidFill>
                  <a:srgbClr val="00AF50"/>
                </a:solidFill>
                <a:latin typeface="Carlito"/>
                <a:cs typeface="Carlito"/>
              </a:rPr>
              <a:t>os.chdir("newdir")  print(os.getcwd())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</TotalTime>
  <Words>5894</Words>
  <Application>Microsoft Office PowerPoint</Application>
  <PresentationFormat>On-screen Show (4:3)</PresentationFormat>
  <Paragraphs>511</Paragraphs>
  <Slides>44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Carlito</vt:lpstr>
      <vt:lpstr>Gothic Uralic</vt:lpstr>
      <vt:lpstr>Wingdings</vt:lpstr>
      <vt:lpstr>Office Theme</vt:lpstr>
      <vt:lpstr>PowerPoint Presentation</vt:lpstr>
      <vt:lpstr>PowerPoint Presentation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  <vt:lpstr>File Handling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User</cp:lastModifiedBy>
  <cp:revision>19</cp:revision>
  <dcterms:created xsi:type="dcterms:W3CDTF">2020-08-18T14:22:44Z</dcterms:created>
  <dcterms:modified xsi:type="dcterms:W3CDTF">2020-10-20T09:59:47Z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2020-07-08T00:00:00Z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2020-08-18T00:00:00Z</vt:filetime>
  </property>
</Properties>
</file>